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2"/>
  </p:notesMasterIdLst>
  <p:sldIdLst>
    <p:sldId id="1443" r:id="rId2"/>
    <p:sldId id="292" r:id="rId3"/>
    <p:sldId id="272" r:id="rId4"/>
    <p:sldId id="273" r:id="rId5"/>
    <p:sldId id="275" r:id="rId6"/>
    <p:sldId id="258" r:id="rId7"/>
    <p:sldId id="343" r:id="rId8"/>
    <p:sldId id="346" r:id="rId9"/>
    <p:sldId id="309" r:id="rId10"/>
    <p:sldId id="352" r:id="rId11"/>
    <p:sldId id="363" r:id="rId12"/>
    <p:sldId id="364" r:id="rId13"/>
    <p:sldId id="376" r:id="rId14"/>
    <p:sldId id="382" r:id="rId15"/>
    <p:sldId id="394" r:id="rId16"/>
    <p:sldId id="1487" r:id="rId17"/>
    <p:sldId id="1488" r:id="rId18"/>
    <p:sldId id="1489" r:id="rId19"/>
    <p:sldId id="398" r:id="rId20"/>
    <p:sldId id="401" r:id="rId21"/>
    <p:sldId id="437" r:id="rId22"/>
    <p:sldId id="443" r:id="rId23"/>
    <p:sldId id="466" r:id="rId24"/>
    <p:sldId id="1455" r:id="rId25"/>
    <p:sldId id="490" r:id="rId26"/>
    <p:sldId id="471" r:id="rId27"/>
    <p:sldId id="470" r:id="rId28"/>
    <p:sldId id="540" r:id="rId29"/>
    <p:sldId id="533" r:id="rId30"/>
    <p:sldId id="532" r:id="rId31"/>
    <p:sldId id="559" r:id="rId32"/>
    <p:sldId id="562" r:id="rId33"/>
    <p:sldId id="570" r:id="rId34"/>
    <p:sldId id="589" r:id="rId35"/>
    <p:sldId id="590" r:id="rId36"/>
    <p:sldId id="1469" r:id="rId37"/>
    <p:sldId id="1470" r:id="rId38"/>
    <p:sldId id="1478" r:id="rId39"/>
    <p:sldId id="1486" r:id="rId40"/>
    <p:sldId id="144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0C1F2C-7609-4807-8B7C-735E3706D08E}" v="433" dt="2022-10-28T13:48:07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6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6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219EF-E1AD-4429-BD10-2CBA9F8E01B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F7996-07C7-4B0C-954E-FA497AFD58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315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BPGL 676, BPGL 675,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BPGL 674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445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823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255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204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55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203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22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ITSP 204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001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ITBH 101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727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205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034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463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303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ITSN 101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607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DWGL 365, DWGL 367, DWGL 368, DWGL 366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537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DWHL 401, DWHL 403,DWHL 402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25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GSEN 681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323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DWHL 205, DWHL 208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224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GSGL 861, GSGL 864, GSGL 863, GSGL 862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45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GSHL 102, GSHL 103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030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GSSN 101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460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ITSN 104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318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MBCRS 882,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MBCRS 883, MBCRS 884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42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MBCRS 881,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MBCRS 887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652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BPSN 792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13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GSSN 403, GSSN 404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8186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GSGL 301, GSGL 302, GSGL 303,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GSGL 306, GSGL 305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40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GSHL 180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2088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WISW 810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660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WISW 705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4260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WIGS 203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1451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WIPP 820, WIPP 819, WIPP 818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1460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WIPP 822, WIPP 821, WIPP 823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1175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LACRS 885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1813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LACRS 886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2630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LASN 652 BIO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5866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LAGL 004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3061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13FB4-6435-4D22-8856-F3F17F79218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35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DWHL 502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385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CTEN 421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390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NBSN 341, NBSN 342, NBSN 343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253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NBEN 103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468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ITWC 154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389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837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55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F1558-4348-F166-8BD5-10661EEB8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9DC37-40E6-2F4E-86E1-18A2CB854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A160B-BB52-FA74-2A85-B4D86099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B45D-CA02-2481-156A-B1E6B6C9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FA442-B770-0089-66AF-5EF10FAD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90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4838E-543A-7E40-19EE-9F33697E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41291-662D-9C52-58A4-A8F498F56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0AEA0-F41C-71AA-3F46-51B037E8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466D4-8418-6142-CF4D-809DC08CF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E24C8-E93C-6942-6777-A8D97A14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946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E2FD2D-ACBD-3FB2-6087-8D6EA63E5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4A584-8096-F252-212A-62280CCEE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0DB02-A22D-859A-C4A2-150F4E3D6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52870-7B19-1724-460F-5F3D5032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6B1D-66BB-3112-A514-31247D56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88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359C-061D-CFC8-7F27-EFC51C36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B59C3-FD7F-42E4-B5C2-B037426E8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FC281-6EB5-7160-B64B-E763F9629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9B822-ACEF-6CC2-CFFA-FF60C514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50B12-40D8-4FDF-4108-E391F088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58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61D35-A8A5-AFB7-DE79-167769739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5BB20-CC86-88A1-08A5-EC4E4D2D7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E8BB1-1D9D-37C6-0EB3-F2006DD0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D84F0-9639-3178-C9EC-0F30ED66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44E18-C986-47F9-93ED-466CAD584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52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9368-5040-65F1-CB98-A7CC8458F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59C1B-731F-BF53-4F84-76DFF0D05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4276D-5A98-EF85-0CB8-B9C0AD8A3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3874E-5068-72E5-EBB7-C8DEB7C5C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5925D-DC03-04D0-8D8D-DF2755E1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0D32C-FE0A-84DE-EC74-D3EA8864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35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2A6C-2A74-503D-0057-1545E748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564BA-03F3-ABE9-578F-7E1C68E6A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7F53E-3D6C-0E1E-8920-A31B88B90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868B9-000A-0168-2F67-5D30D85E2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2256B-BA04-429D-5BF6-07DE646435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F9D3F7-EBB5-94D1-8414-F641EFAC7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077256-EF82-0759-BEE7-B9432290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EB6B-16D3-F73C-75DA-61F10DDE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09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B905A-EC03-0C34-968D-514CCAC1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22BE7-C9E9-0D8E-0FA8-780D41AD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C759D-D676-194F-15ED-85CBB0A0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DEE3A-8436-9EE4-BE2D-77E7FC71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7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4BB1B-5F1C-46B8-D625-5415ABDB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0D004-B8EA-4313-FBE0-3AC9D57EE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BC891-202E-9A78-03F2-F5FA028D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3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1FBD1-7FD1-0C32-FCBD-5D238E2E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1A2E7-6AC3-A8B9-F4D7-C58238B96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84535-ACC5-FE2D-4E80-442B279E6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4DFDE-5D5C-9717-C4C9-7E30CF2B9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BF3FA-2934-AE73-88E7-163B0CEC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1B96A-5DBA-C36F-E3E4-3AF80F15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B7479-DE4D-60C2-CE47-6FD407007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29086-9B86-8CBE-8AD7-873D38022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DBB87-0B1D-E749-B4C6-787A849E1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7F290-046F-B591-2D3A-73F1FC8C2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40AE8-E373-1EFE-F300-1204E505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8BD92-A7FA-240E-5C90-2965A02D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3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715E17-5903-17D9-D913-029CBEC4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05A08-83CE-2526-62A0-BC93937C6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04AAA-CE6C-9BD7-22CB-A9B65A226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E672F-3D25-7471-A13B-14E5394DF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9BE6B-B378-96A6-DE22-FBF9ECED3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0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hegiftscatalog.com/africa-gifts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8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50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5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58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3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2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jpeg"/><Relationship Id="rId4" Type="http://schemas.openxmlformats.org/officeDocument/2006/relationships/image" Target="../media/image1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8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38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pn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site.ae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hyperlink" Target="https://www.thegiftscatalog.com/africa-gifts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6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AA28E38-E055-C159-8021-75EF80CEFCCF}"/>
              </a:ext>
            </a:extLst>
          </p:cNvPr>
          <p:cNvSpPr txBox="1"/>
          <p:nvPr/>
        </p:nvSpPr>
        <p:spPr>
          <a:xfrm>
            <a:off x="513479" y="1458284"/>
            <a:ext cx="4085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1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LOGO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F2D17-5228-A111-B2E5-7C930EB4746F}"/>
              </a:ext>
            </a:extLst>
          </p:cNvPr>
          <p:cNvSpPr txBox="1"/>
          <p:nvPr/>
        </p:nvSpPr>
        <p:spPr>
          <a:xfrm>
            <a:off x="513479" y="3661830"/>
            <a:ext cx="5832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9667C"/>
                </a:solidFill>
                <a:latin typeface="Avenir Next LT Pro Light" panose="020B0304020202020204" pitchFamily="34" charset="0"/>
              </a:rPr>
              <a:t>Branded merchandise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9667C"/>
                </a:solidFill>
                <a:latin typeface="Avenir Next LT Pro Light" panose="020B0304020202020204" pitchFamily="34" charset="0"/>
              </a:rPr>
              <a:t>Corporate &amp; promotional gifts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9667C"/>
                </a:solidFill>
                <a:latin typeface="Avenir Next LT Pro Light" panose="020B0304020202020204" pitchFamily="34" charset="0"/>
              </a:rPr>
              <a:t>Sustainable giveaways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9667C"/>
                </a:solidFill>
                <a:latin typeface="Avenir Next LT Pro Light" panose="020B0304020202020204" pitchFamily="34" charset="0"/>
              </a:rPr>
              <a:t>Trendy, creative, innovative</a:t>
            </a:r>
          </a:p>
        </p:txBody>
      </p:sp>
      <p:sp>
        <p:nvSpPr>
          <p:cNvPr id="3" name="Rectangle: Rounded Corners 2">
            <a:hlinkClick r:id="rId2"/>
            <a:extLst>
              <a:ext uri="{FF2B5EF4-FFF2-40B4-BE49-F238E27FC236}">
                <a16:creationId xmlns:a16="http://schemas.microsoft.com/office/drawing/2014/main" id="{53592B44-F238-521D-0B90-B3E205829901}"/>
              </a:ext>
            </a:extLst>
          </p:cNvPr>
          <p:cNvSpPr/>
          <p:nvPr/>
        </p:nvSpPr>
        <p:spPr>
          <a:xfrm>
            <a:off x="659253" y="5436218"/>
            <a:ext cx="1641495" cy="506242"/>
          </a:xfrm>
          <a:prstGeom prst="roundRect">
            <a:avLst/>
          </a:prstGeom>
          <a:solidFill>
            <a:srgbClr val="49667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See catalogue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7198A-00A4-E15D-CC0A-3107B7CB1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904" y="0"/>
            <a:ext cx="6679096" cy="68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43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5001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Askas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Bamboo 8000mAh Wireless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325131"/>
              </p:ext>
            </p:extLst>
          </p:nvPr>
        </p:nvGraphicFramePr>
        <p:xfrm>
          <a:off x="6627798" y="539855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29" y="4243889"/>
            <a:ext cx="4002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Treated with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Biomaster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Antimicrobial Technology from the UK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FSC Certified Bamboo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Fashion 8000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Wireless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6" name="Picture 5" descr="A picture containing text, wooden, wood&#10;&#10;Description automatically generated">
            <a:extLst>
              <a:ext uri="{FF2B5EF4-FFF2-40B4-BE49-F238E27FC236}">
                <a16:creationId xmlns:a16="http://schemas.microsoft.com/office/drawing/2014/main" id="{EF41F5CD-E970-B8D0-B233-9C4F410214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30" y="1938920"/>
            <a:ext cx="1875488" cy="2173705"/>
          </a:xfrm>
          <a:prstGeom prst="rect">
            <a:avLst/>
          </a:prstGeom>
        </p:spPr>
      </p:pic>
      <p:pic>
        <p:nvPicPr>
          <p:cNvPr id="16" name="Picture 15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A495089-AE61-86DC-B755-9018E2BE4C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954" y="2313188"/>
            <a:ext cx="2846868" cy="160130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C82BE49-DB14-D14C-492E-CCB2CE88C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11" name="Picture 1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E13E192-1B92-713C-C0A5-F57F4A2BD2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015" y="0"/>
            <a:ext cx="6265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37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ODEZ - @memorii 10000mAh Tempered Glass Powerban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7998" y="1868586"/>
            <a:ext cx="2765868" cy="23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451394"/>
              </p:ext>
            </p:extLst>
          </p:nvPr>
        </p:nvGraphicFramePr>
        <p:xfrm>
          <a:off x="6831921" y="520344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87998" y="4125173"/>
            <a:ext cx="3421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Excellent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BRing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Space on Tempered Glass Surface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Latest Type-C Input &amp; Output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Capacity : 10,000 </a:t>
            </a:r>
            <a:r>
              <a:rPr lang="en-US" sz="1400" dirty="0" err="1"/>
              <a:t>mAh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4729" y="94877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Rodez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Tempered Glass 10,000mAh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4342" name="Picture 6" descr="RODEZ - @memorii 10000mAh Tempered Glass Powerban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7589" y="2070339"/>
            <a:ext cx="1992507" cy="150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491D1607-4E83-96CD-5572-66141E20E1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5"/>
          <a:stretch/>
        </p:blipFill>
        <p:spPr>
          <a:xfrm>
            <a:off x="-29817" y="0"/>
            <a:ext cx="6140038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81204-CD26-2B21-0024-05DBD5450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25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1430" y="3944052"/>
            <a:ext cx="3421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Excellent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BRing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Space on Scratch-Proof Tempered Glass Surface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Wireless Output: 5W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Smooth Rubberised Surface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78405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Rennes 5W Wireless Charger</a:t>
            </a:r>
          </a:p>
        </p:txBody>
      </p:sp>
      <p:pic>
        <p:nvPicPr>
          <p:cNvPr id="11" name="Graphic 20">
            <a:extLst>
              <a:ext uri="{FF2B5EF4-FFF2-40B4-BE49-F238E27FC236}">
                <a16:creationId xmlns:a16="http://schemas.microsoft.com/office/drawing/2014/main" id="{783921CE-7643-454C-95F1-63E36E9BB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1430" y="268779"/>
            <a:ext cx="1961362" cy="468644"/>
          </a:xfrm>
          <a:prstGeom prst="rect">
            <a:avLst/>
          </a:prstGeom>
        </p:spPr>
      </p:pic>
      <p:pic>
        <p:nvPicPr>
          <p:cNvPr id="13" name="Picture 12" descr="RENNES - @memorii 5W Wireless Charg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7130" y="1623981"/>
            <a:ext cx="2737237" cy="21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NNES - @memorii 5W Wireless Charg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43372" y="1538297"/>
            <a:ext cx="1862138" cy="117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ENNES - @memorii 5W Wireless Charge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79172" y="2754083"/>
            <a:ext cx="1747634" cy="121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13F49-30E7-8B78-BA0F-6A6F99A572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" y="0"/>
            <a:ext cx="6093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5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27798" y="4249777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 WATT Wireless Charger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Including 100 cm Micro USB Cable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Light-Up Logo When Engraved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3464" y="950263"/>
            <a:ext cx="4571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Corinto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5W Wireless Charger With Light Up Logo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6146" name="Picture 2" descr="CORINTO - @memorii 5W Wireless Charger With Light Up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861" y="1060180"/>
            <a:ext cx="4435108" cy="49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765" y="2170566"/>
            <a:ext cx="1579222" cy="1739697"/>
          </a:xfrm>
          <a:prstGeom prst="rect">
            <a:avLst/>
          </a:prstGeom>
        </p:spPr>
      </p:pic>
      <p:pic>
        <p:nvPicPr>
          <p:cNvPr id="6148" name="Picture 4" descr="CORINTO - @memorii 5W Wireless Charger With Light Up 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6060" y="2121007"/>
            <a:ext cx="1548828" cy="191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1A248E-25CF-4911-9C1A-E8F0AAB33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9780" y="920860"/>
            <a:ext cx="2292377" cy="25081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F53C759-F4E8-3CEC-3F2D-29764D141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SOMOTO - @memorii Wireless Powerbank, Speaker &amp;amp; Alarm Clo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60"/>
          <a:stretch/>
        </p:blipFill>
        <p:spPr bwMode="auto">
          <a:xfrm>
            <a:off x="10649806" y="1908692"/>
            <a:ext cx="1304032" cy="23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1430" y="3747737"/>
            <a:ext cx="4571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Powerful Sound Wireless Speaker with 10 hours playtime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5W Wireless Charger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Digital Alarm Clock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4000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Built-in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4138" y="946315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Somoto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5W Wireless 4000mAh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, Speaker &amp; Alarm Clock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555551"/>
              </p:ext>
            </p:extLst>
          </p:nvPr>
        </p:nvGraphicFramePr>
        <p:xfrm>
          <a:off x="6726858" y="487746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2" name="Picture 10" descr="SOMOTO - @memorii 5W Speaker w/ 4000mAh Wireless Powerbank &amp;amp; Alarm Cl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4364" y="2094789"/>
            <a:ext cx="1465875" cy="148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SOMOTO- @memorii 5W Wireless Speaker With Alarm Cl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4310" y="2373520"/>
            <a:ext cx="1981424" cy="117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holding a phone to his ear&#10;&#10;Description automatically generated with low confidence">
            <a:extLst>
              <a:ext uri="{FF2B5EF4-FFF2-40B4-BE49-F238E27FC236}">
                <a16:creationId xmlns:a16="http://schemas.microsoft.com/office/drawing/2014/main" id="{0A8D34C2-2E15-4FF7-AFB9-EF9E3B987F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218" y="0"/>
            <a:ext cx="612825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CAA9186-662D-D48A-B476-72D08BD72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6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39956" y="3975186"/>
            <a:ext cx="53138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Equipped with UV sterilization, this TWS is cleaner and safer to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Earbuds in the charging case and the UV will automatically sterilize the bacteria for 90 seconds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 earbuds have a 35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battery and can be re-charged in the 400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charging case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28" y="899125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Skole TWS UV-C Earbuds With Sterilization Case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1A049412-3117-4E0C-A976-02E4B6E2F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637169"/>
              </p:ext>
            </p:extLst>
          </p:nvPr>
        </p:nvGraphicFramePr>
        <p:xfrm>
          <a:off x="6639956" y="5377894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0A792D82-9E97-4B83-8988-C41D52B757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180" y="1835420"/>
            <a:ext cx="1775619" cy="19628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B5770B-2F36-47FC-92DF-4EFE5C356F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293" y="1978123"/>
            <a:ext cx="2027350" cy="17639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D2AC20-1974-4F76-A0F0-C2B7BE4AED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766" y="2273880"/>
            <a:ext cx="1678072" cy="1025488"/>
          </a:xfrm>
          <a:prstGeom prst="rect">
            <a:avLst/>
          </a:prstGeom>
        </p:spPr>
      </p:pic>
      <p:pic>
        <p:nvPicPr>
          <p:cNvPr id="3" name="Picture 2" descr="A person holding her hand to her face&#10;&#10;Description automatically generated with low confidence">
            <a:extLst>
              <a:ext uri="{FF2B5EF4-FFF2-40B4-BE49-F238E27FC236}">
                <a16:creationId xmlns:a16="http://schemas.microsoft.com/office/drawing/2014/main" id="{BC23A4DC-457B-5392-0DF5-BBD7A48924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283" y="0"/>
            <a:ext cx="6174240" cy="687031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D58D9C2-795D-4830-F082-E885BE687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0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39956" y="3231891"/>
            <a:ext cx="53138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Cergy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is the perfect item for on your desk or table!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 light up logo area on the front allows for a large logo space with great visibility making it a perfect gift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This trendy desk organizer allows you to keep your desk tidy and charge your phone without any wires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Including 100 cm micro USB cable to connect the charger to a power source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5W wireless charging. Input DC 5V/ 1.5A. Output: 5V/800mA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28" y="899125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Cergy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5W Wireless Charger Desktop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D58D9C2-795D-4830-F082-E885BE687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2" name="Picture 2" descr="CERGY - @memorii 5W Wireless Charger Desktop">
            <a:extLst>
              <a:ext uri="{FF2B5EF4-FFF2-40B4-BE49-F238E27FC236}">
                <a16:creationId xmlns:a16="http://schemas.microsoft.com/office/drawing/2014/main" id="{256A5174-4616-480F-B1DE-457F0BED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2" y="632476"/>
            <a:ext cx="5541818" cy="55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ERGY - @memorii 5W Wireless Charger Desktop">
            <a:extLst>
              <a:ext uri="{FF2B5EF4-FFF2-40B4-BE49-F238E27FC236}">
                <a16:creationId xmlns:a16="http://schemas.microsoft.com/office/drawing/2014/main" id="{83541761-200C-4AE5-BA13-D353ACD00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18266" b="25121"/>
          <a:stretch/>
        </p:blipFill>
        <p:spPr bwMode="auto">
          <a:xfrm>
            <a:off x="6659621" y="1581123"/>
            <a:ext cx="2253786" cy="128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ERGY - @memorii 5W Wireless Charger Desktop">
            <a:extLst>
              <a:ext uri="{FF2B5EF4-FFF2-40B4-BE49-F238E27FC236}">
                <a16:creationId xmlns:a16="http://schemas.microsoft.com/office/drawing/2014/main" id="{7A07E2C9-2EB8-4C09-A980-A7F7B4103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12298" r="3783" b="12379"/>
          <a:stretch/>
        </p:blipFill>
        <p:spPr bwMode="auto">
          <a:xfrm>
            <a:off x="9647288" y="1556135"/>
            <a:ext cx="1650583" cy="133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294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855734"/>
            <a:ext cx="48861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>
                <a:latin typeface="Tw Cen MT" panose="020B0602020104020603" pitchFamily="34" charset="0"/>
              </a:rPr>
              <a:t>Sopot</a:t>
            </a:r>
            <a:r>
              <a:rPr lang="en-GB" sz="1400" dirty="0">
                <a:latin typeface="Tw Cen MT" panose="020B0602020104020603" pitchFamily="34" charset="0"/>
              </a:rPr>
              <a:t> is a 5000 </a:t>
            </a:r>
            <a:r>
              <a:rPr lang="en-GB" sz="1400" dirty="0" err="1">
                <a:latin typeface="Tw Cen MT" panose="020B0602020104020603" pitchFamily="34" charset="0"/>
              </a:rPr>
              <a:t>mAh</a:t>
            </a:r>
            <a:r>
              <a:rPr lang="en-GB" sz="1400" dirty="0">
                <a:latin typeface="Tw Cen MT" panose="020B0602020104020603" pitchFamily="34" charset="0"/>
              </a:rPr>
              <a:t> </a:t>
            </a:r>
            <a:r>
              <a:rPr lang="en-GB" sz="1400" dirty="0" err="1">
                <a:latin typeface="Tw Cen MT" panose="020B0602020104020603" pitchFamily="34" charset="0"/>
              </a:rPr>
              <a:t>powerbank</a:t>
            </a:r>
            <a:r>
              <a:rPr lang="en-GB" sz="1400" dirty="0">
                <a:latin typeface="Tw Cen MT" panose="020B0602020104020603" pitchFamily="34" charset="0"/>
              </a:rPr>
              <a:t> with USB 2.0 input and Type-C output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The </a:t>
            </a:r>
            <a:r>
              <a:rPr lang="en-GB" sz="1400" dirty="0" err="1">
                <a:latin typeface="Tw Cen MT" panose="020B0602020104020603" pitchFamily="34" charset="0"/>
              </a:rPr>
              <a:t>powerbank</a:t>
            </a:r>
            <a:r>
              <a:rPr lang="en-GB" sz="1400" dirty="0">
                <a:latin typeface="Tw Cen MT" panose="020B0602020104020603" pitchFamily="34" charset="0"/>
              </a:rPr>
              <a:t> has the option for an engraved logo on the front panel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A set of 4 LED indicators display available power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558086" y="1124074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Sopot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5000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with Light-Up Logo</a:t>
            </a:r>
          </a:p>
        </p:txBody>
      </p:sp>
      <p:pic>
        <p:nvPicPr>
          <p:cNvPr id="12" name="Graphic 1">
            <a:extLst>
              <a:ext uri="{FF2B5EF4-FFF2-40B4-BE49-F238E27FC236}">
                <a16:creationId xmlns:a16="http://schemas.microsoft.com/office/drawing/2014/main" id="{301DFEAA-6935-68D3-3399-AD4B58586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7139" y="455305"/>
            <a:ext cx="1599697" cy="552109"/>
          </a:xfrm>
          <a:prstGeom prst="rect">
            <a:avLst/>
          </a:prstGeom>
        </p:spPr>
      </p:pic>
      <p:pic>
        <p:nvPicPr>
          <p:cNvPr id="1030" name="Picture 6" descr="SOPOT - @memorii 5000 mAh Powerbank with Light-Up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7481" r="3106" b="11189"/>
          <a:stretch/>
        </p:blipFill>
        <p:spPr bwMode="auto">
          <a:xfrm>
            <a:off x="376588" y="961548"/>
            <a:ext cx="5740252" cy="493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POT - @memorii 5000 mAh Powerbank with Light-Up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139" y="2152412"/>
            <a:ext cx="1784432" cy="178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3" t="2709" r="24930" b="6041"/>
          <a:stretch/>
        </p:blipFill>
        <p:spPr>
          <a:xfrm>
            <a:off x="8907341" y="2078181"/>
            <a:ext cx="933192" cy="17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29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35042" y="3758443"/>
            <a:ext cx="4431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Kills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upto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99.9% Bacteria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90 Seconds Quick Clean or 5 Minutes Complete Clean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Built-in 5W Wireless Charger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8086" y="95262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Tigre UV-C Sterilization Box with 5W Wireless Charger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EC7365C8-309C-4632-A5CB-DAA67B21E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5433" y="278707"/>
            <a:ext cx="2097454" cy="723901"/>
          </a:xfrm>
          <a:prstGeom prst="rect">
            <a:avLst/>
          </a:prstGeom>
        </p:spPr>
      </p:pic>
      <p:pic>
        <p:nvPicPr>
          <p:cNvPr id="1030" name="Picture 6" descr="TIGRE - SANTHOME UV-C Sterilization Box with 5W Wireless Charger">
            <a:extLst>
              <a:ext uri="{FF2B5EF4-FFF2-40B4-BE49-F238E27FC236}">
                <a16:creationId xmlns:a16="http://schemas.microsoft.com/office/drawing/2014/main" id="{5E7D00B6-5482-4DC7-83C0-35323479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2" r="5397" b="26156"/>
          <a:stretch/>
        </p:blipFill>
        <p:spPr bwMode="auto">
          <a:xfrm>
            <a:off x="660354" y="258198"/>
            <a:ext cx="5361892" cy="34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IGRE - SANTHOME UV-C Sterilization Box with 5W Wireless Charger">
            <a:extLst>
              <a:ext uri="{FF2B5EF4-FFF2-40B4-BE49-F238E27FC236}">
                <a16:creationId xmlns:a16="http://schemas.microsoft.com/office/drawing/2014/main" id="{5FE9E062-510F-4F59-B916-314F368FC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0829" r="3827" b="25130"/>
          <a:stretch/>
        </p:blipFill>
        <p:spPr bwMode="auto">
          <a:xfrm>
            <a:off x="9376903" y="2079359"/>
            <a:ext cx="2045164" cy="140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IGRE - SANTHOME UV-C Sterilization Box with 5W Wireless Charger">
            <a:extLst>
              <a:ext uri="{FF2B5EF4-FFF2-40B4-BE49-F238E27FC236}">
                <a16:creationId xmlns:a16="http://schemas.microsoft.com/office/drawing/2014/main" id="{587DFCD7-2217-4F32-8A65-33C804723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t="11440" r="6356" b="17449"/>
          <a:stretch/>
        </p:blipFill>
        <p:spPr bwMode="auto">
          <a:xfrm>
            <a:off x="2313964" y="3829563"/>
            <a:ext cx="3474720" cy="27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IGRE - SANTHOME UV-C Sterilization Box with 5W Wireless Charger">
            <a:extLst>
              <a:ext uri="{FF2B5EF4-FFF2-40B4-BE49-F238E27FC236}">
                <a16:creationId xmlns:a16="http://schemas.microsoft.com/office/drawing/2014/main" id="{D63F3C32-2318-4A9E-A573-38EFF918A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28170" r="3986" b="20065"/>
          <a:stretch/>
        </p:blipFill>
        <p:spPr bwMode="auto">
          <a:xfrm>
            <a:off x="6704958" y="2157238"/>
            <a:ext cx="2258465" cy="124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94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2534" y="3961646"/>
            <a:ext cx="46300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Vacuum Insulated S.S. bottle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Cold for 10 hours, Hot for 5 hours 500 ml Capacity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Walled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Leakproof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SS 304 inside SS 201 outside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Soft Touch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573804"/>
              </p:ext>
            </p:extLst>
          </p:nvPr>
        </p:nvGraphicFramePr>
        <p:xfrm>
          <a:off x="6712017" y="521920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02804" y="87652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Grodno Soft Touch Insulated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Water Bottle – 500ml</a:t>
            </a:r>
          </a:p>
        </p:txBody>
      </p:sp>
      <p:pic>
        <p:nvPicPr>
          <p:cNvPr id="10" name="Picture 6" descr="GRODNO - Soft Touch Insulated Water Bottle - Bla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55216" y="1965963"/>
            <a:ext cx="627381" cy="20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RODNO - Rubberized Vacuum Cola Bottle - Bla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696" y="499642"/>
            <a:ext cx="6041958" cy="585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GRODNO - Soft Touch Insulated Water Bottle - Gre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2534" y="1945065"/>
            <a:ext cx="607166" cy="19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RODNO - Soft Touch Insulated Water Bottle - Navy Blu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3915" y="1945065"/>
            <a:ext cx="595434" cy="19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GRODNO - Soft Touch Insulated Water Bottle - Whit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3734" y="1945065"/>
            <a:ext cx="595667" cy="20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34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66407" y="4344931"/>
            <a:ext cx="442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GRS Certified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rPET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Modern minimalist design</a:t>
            </a:r>
          </a:p>
        </p:txBody>
      </p:sp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CA548C9E-C13B-22E2-A1AF-849128497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972082"/>
              </p:ext>
            </p:extLst>
          </p:nvPr>
        </p:nvGraphicFramePr>
        <p:xfrm>
          <a:off x="6648221" y="5009760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6407" y="968785"/>
            <a:ext cx="5625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Baruth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Giftology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GRS-certified Recycled RPET Backpack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221" y="323120"/>
            <a:ext cx="1728164" cy="559775"/>
          </a:xfrm>
          <a:prstGeom prst="rect">
            <a:avLst/>
          </a:prstGeom>
        </p:spPr>
      </p:pic>
      <p:pic>
        <p:nvPicPr>
          <p:cNvPr id="7176" name="Picture 8" descr="BARUTH - Giftology GRS-certified Recycled RPET Backpack - Blu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8067" y="1969163"/>
            <a:ext cx="1645680" cy="20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ARUTH - Giftology GRS-certified Recycled RPET Backpack - Gre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43747" y="1969163"/>
            <a:ext cx="1496458" cy="21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BARUTH - Giftology GRS-certified Recycled RPET Backpack - Black">
            <a:extLst>
              <a:ext uri="{FF2B5EF4-FFF2-40B4-BE49-F238E27FC236}">
                <a16:creationId xmlns:a16="http://schemas.microsoft.com/office/drawing/2014/main" id="{8005D49C-5102-4D2F-BE3E-2E3DDE4E4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3279" y="1989934"/>
            <a:ext cx="1669928" cy="21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1517B3E-9789-D573-C60D-37FEA2546E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76" y="180144"/>
            <a:ext cx="1487288" cy="690845"/>
          </a:xfrm>
          <a:prstGeom prst="rect">
            <a:avLst/>
          </a:prstGeom>
        </p:spPr>
      </p:pic>
      <p:pic>
        <p:nvPicPr>
          <p:cNvPr id="5" name="Picture 4" descr="A group of luggage bags&#10;&#10;Description automatically generated with low confidence">
            <a:extLst>
              <a:ext uri="{FF2B5EF4-FFF2-40B4-BE49-F238E27FC236}">
                <a16:creationId xmlns:a16="http://schemas.microsoft.com/office/drawing/2014/main" id="{D92AC62A-7692-287F-6209-34CBF10367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9" t="-2864" r="-2006" b="-8784"/>
          <a:stretch/>
        </p:blipFill>
        <p:spPr>
          <a:xfrm>
            <a:off x="84408" y="1461177"/>
            <a:ext cx="6119695" cy="40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84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2535" y="3885313"/>
            <a:ext cx="39201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Easy Grip, Flat Sides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SS 304 Inside, SS 201 Outside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Wide Mouth Fits Ice Cube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Screw-On Cap; BPA Free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12 Hours Cold And 8 Hours Hot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649708"/>
              </p:ext>
            </p:extLst>
          </p:nvPr>
        </p:nvGraphicFramePr>
        <p:xfrm>
          <a:off x="6726858" y="515983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8674" y="86130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Galati Canteen Reusable Water Bottle with Insulation – 450ml</a:t>
            </a:r>
          </a:p>
        </p:txBody>
      </p:sp>
      <p:pic>
        <p:nvPicPr>
          <p:cNvPr id="13314" name="Picture 2" descr="GALATI - Hans Larsen Double Wall Stainless Steel Water Bottle - Bla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68022" y="1896163"/>
            <a:ext cx="687024" cy="19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ALATI - Hans Larsen Double Wall Stainless Steel Water Bottle - Bl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95" y="946546"/>
            <a:ext cx="5890809" cy="479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GALATI - Hans Larsen Double Wall Stainless Steel Water Bottle - Copp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2535" y="1936886"/>
            <a:ext cx="628379" cy="18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GALATI - Hans Larsen Double Wall Stainless Steel Water Bottle - Whit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2278" y="1908590"/>
            <a:ext cx="664379" cy="188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1">
            <a:extLst>
              <a:ext uri="{FF2B5EF4-FFF2-40B4-BE49-F238E27FC236}">
                <a16:creationId xmlns:a16="http://schemas.microsoft.com/office/drawing/2014/main" id="{B013AD0C-D8D5-4C58-903E-984616998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06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9829855" y="5189614"/>
            <a:ext cx="2179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470 ml Anti-Spill Mug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Leak Proof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Anti-Fall Suction Base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975326"/>
              </p:ext>
            </p:extLst>
          </p:nvPr>
        </p:nvGraphicFramePr>
        <p:xfrm>
          <a:off x="6903974" y="518513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72534" y="1028892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Eunoia Anti-Spill Suction Mug – Stainless Steel Insulated – 470ml</a:t>
            </a:r>
          </a:p>
        </p:txBody>
      </p:sp>
      <p:pic>
        <p:nvPicPr>
          <p:cNvPr id="20482" name="Picture 2" descr="EUNOIA - Hans Larsen Anti-Spill Mug with White li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3421" y="2111920"/>
            <a:ext cx="1419519" cy="266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EUNOIA - Hans Larsen Anti-Spill Mug with Black li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2377" y="591269"/>
            <a:ext cx="3079573" cy="55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1">
            <a:extLst>
              <a:ext uri="{FF2B5EF4-FFF2-40B4-BE49-F238E27FC236}">
                <a16:creationId xmlns:a16="http://schemas.microsoft.com/office/drawing/2014/main" id="{B013AD0C-D8D5-4C58-903E-984616998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3421" y="371372"/>
            <a:ext cx="1735504" cy="3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72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90938" y="4269444"/>
            <a:ext cx="4455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Gift Set with colour matched items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Vacuum Bottle, Metal Pen and A5 notebook in 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All items with premium soft touch coating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5863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Lauta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Set of Stainless Bottle,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6148" name="Picture 4" descr="LAUTA - Giftology Set of Stainless Bottle, Notebook and Pen - Blu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0143" y="2015238"/>
            <a:ext cx="1353635" cy="19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AUTA - Giftology Set of Stainless Bottle, Notebook and Pen - Gre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32437" y="2017280"/>
            <a:ext cx="1315092" cy="19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AUTA - Giftology Set of Stainless Bottle, Notebook and Pen - Whit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76188" y="2022043"/>
            <a:ext cx="1340728" cy="19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752" y="426095"/>
            <a:ext cx="1394986" cy="45185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1A98821-4008-958D-9B5A-D676D74D91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55" t="7006" r="15094" b="247"/>
          <a:stretch/>
        </p:blipFill>
        <p:spPr>
          <a:xfrm>
            <a:off x="587828" y="270006"/>
            <a:ext cx="5325341" cy="5108969"/>
          </a:xfrm>
          <a:prstGeom prst="rect">
            <a:avLst/>
          </a:prstGeom>
        </p:spPr>
      </p:pic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7FBF441-7AE9-B252-98C0-CC7BE56D18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996" r="-248" b="20446"/>
          <a:stretch/>
        </p:blipFill>
        <p:spPr>
          <a:xfrm>
            <a:off x="853169" y="5195208"/>
            <a:ext cx="4328436" cy="144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82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ALMELO - Hans Larsen Insulated Flask &amp;amp; Tumbler Set - Sil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67064" y="1793323"/>
            <a:ext cx="3386774" cy="287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2535" y="4304653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High quality, elegant 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Flask Capacity 600ml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Tumbler Capacity 180ml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72237"/>
            <a:ext cx="499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Almelo Insulated Drinkware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2" name="Graphic 11">
            <a:extLst>
              <a:ext uri="{FF2B5EF4-FFF2-40B4-BE49-F238E27FC236}">
                <a16:creationId xmlns:a16="http://schemas.microsoft.com/office/drawing/2014/main" id="{6AAB4D8E-E11B-44AE-8773-867A26EB7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2050" name="Picture 2" descr="ALMELO - Hans Larsen Insulated Drinkware Set - Bla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950" y="453838"/>
            <a:ext cx="4074441" cy="595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LMELO - Hans Larsen Insulated Flask &amp;amp; Tumbler Set - Silve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2535" y="1712457"/>
            <a:ext cx="1398286" cy="229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861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6817" y="2586068"/>
            <a:ext cx="23839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SS Water Bottle with easy Grip &amp; Flat Sides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Bottle, Notebook &amp; Pen Set In 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With German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Dokumental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® 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216 Pages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Thermo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PU Notebook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6817" y="940487"/>
            <a:ext cx="4992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Argaki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Gift Set Bottle,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4098" name="Picture 2" descr="ARGAKI - SANTHOME Gift Set- SS Bottle, Notebook and P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90973" y="1525646"/>
            <a:ext cx="3304513" cy="363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FCFDAF-B41B-9B29-A6EA-63257C64A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215" y="0"/>
            <a:ext cx="620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66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3240" y="3679956"/>
            <a:ext cx="44078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Sterilise on the 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UV-C Kills 99.9% bacteria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2 different zippered compartments, for UV-C &amp; for holding travel &amp; daily accessories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Non Toxic Without Mercury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Use your own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/ power source or check with us for our range of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powerbanks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( Pages 94 to 100 )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49494" y="1020676"/>
            <a:ext cx="499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Habry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UV-C Sterilization Pouch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119312"/>
              </p:ext>
            </p:extLst>
          </p:nvPr>
        </p:nvGraphicFramePr>
        <p:xfrm>
          <a:off x="6779951" y="543002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8194" name="Picture 2" descr="HABRY - SANTHOME UV-C Sterilization Pou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5016" y="764422"/>
            <a:ext cx="3657602" cy="53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BRY - SANTHOME UV-C Sterilization Pouc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8047" y="1715134"/>
            <a:ext cx="2024298" cy="18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ABRY - SANTHOME UV-C Sterilization Pouc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032" y="1596766"/>
            <a:ext cx="2219984" cy="194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ABRY - SANTHOME UV-C Sterilization Pouc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902" y="3471715"/>
            <a:ext cx="2482626" cy="16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814" y="368704"/>
            <a:ext cx="1922843" cy="3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52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9435" y="4336645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Office Laptop Bag from Premium Vegan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Trolley strap attaches to trolley bag for ease of travel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Shoulder strap-on the go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29510" y="884314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Jasper Office Laptop Briefcase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3" name="Graphic 6">
            <a:extLst>
              <a:ext uri="{FF2B5EF4-FFF2-40B4-BE49-F238E27FC236}">
                <a16:creationId xmlns:a16="http://schemas.microsoft.com/office/drawing/2014/main" id="{D3C8AC73-616C-4EC9-9A42-36DC7773D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9435" y="310990"/>
            <a:ext cx="2470541" cy="449189"/>
          </a:xfrm>
          <a:prstGeom prst="rect">
            <a:avLst/>
          </a:prstGeom>
        </p:spPr>
      </p:pic>
      <p:pic>
        <p:nvPicPr>
          <p:cNvPr id="7172" name="Picture 4" descr="CROSS - Jasper 15 Inches Office Briefcase - Bla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8005" y="3522387"/>
            <a:ext cx="1275123" cy="270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275" y="535584"/>
            <a:ext cx="4357117" cy="5364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2329" y="1479040"/>
            <a:ext cx="2268874" cy="2594244"/>
          </a:xfrm>
          <a:prstGeom prst="rect">
            <a:avLst/>
          </a:prstGeom>
        </p:spPr>
      </p:pic>
      <p:pic>
        <p:nvPicPr>
          <p:cNvPr id="6" name="Picture 7" descr="A picture containing luggage, suitcase, indoor, accessory&#10;&#10;Description automatically generated">
            <a:extLst>
              <a:ext uri="{FF2B5EF4-FFF2-40B4-BE49-F238E27FC236}">
                <a16:creationId xmlns:a16="http://schemas.microsoft.com/office/drawing/2014/main" id="{982F72BA-F28E-E005-282B-99F665F9FE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200" r="19867" b="-402"/>
          <a:stretch/>
        </p:blipFill>
        <p:spPr>
          <a:xfrm>
            <a:off x="6526822" y="1371600"/>
            <a:ext cx="2697295" cy="29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26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08643" y="1168600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Francisco Office Laptop Briefcase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333830"/>
              </p:ext>
            </p:extLst>
          </p:nvPr>
        </p:nvGraphicFramePr>
        <p:xfrm>
          <a:off x="6741512" y="486676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3" name="Graphic 6">
            <a:extLst>
              <a:ext uri="{FF2B5EF4-FFF2-40B4-BE49-F238E27FC236}">
                <a16:creationId xmlns:a16="http://schemas.microsoft.com/office/drawing/2014/main" id="{D3C8AC73-616C-4EC9-9A42-36DC7773D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9435" y="310990"/>
            <a:ext cx="2470541" cy="449189"/>
          </a:xfrm>
          <a:prstGeom prst="rect">
            <a:avLst/>
          </a:prstGeom>
        </p:spPr>
      </p:pic>
      <p:pic>
        <p:nvPicPr>
          <p:cNvPr id="9218" name="Picture 2" descr="CROSS - Francisco 15 Inches Office Briefcase - Bla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89" y="695856"/>
            <a:ext cx="5823867" cy="53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ROSS Francisco Office Laptop Briefcase - Brow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5473" y="1695860"/>
            <a:ext cx="2237390" cy="21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9435" y="4060417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Office Laptop Bag from Premium Vegan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Shoulder strap-on the go</a:t>
            </a:r>
          </a:p>
        </p:txBody>
      </p:sp>
    </p:spTree>
    <p:extLst>
      <p:ext uri="{BB962C8B-B14F-4D97-AF65-F5344CB8AC3E}">
        <p14:creationId xmlns:p14="http://schemas.microsoft.com/office/powerpoint/2010/main" val="3300502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68966" y="4081049"/>
            <a:ext cx="4881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17” Laptop Backpack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Tablet Compartment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Structured Design For Easy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Integrated External USB 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86662" y="838889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Posadas 17” Laptop Backpack With USB Port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042" y="362654"/>
            <a:ext cx="1922843" cy="389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5437" y="776536"/>
            <a:ext cx="3629025" cy="5402165"/>
          </a:xfrm>
          <a:prstGeom prst="rect">
            <a:avLst/>
          </a:prstGeom>
        </p:spPr>
      </p:pic>
      <p:pic>
        <p:nvPicPr>
          <p:cNvPr id="5122" name="Picture 2" descr="POSADAS -SANTHOME Laptop Backpack With USB Por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9784" y="1950502"/>
            <a:ext cx="1445158" cy="19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OSADAS -SANTHOME Laptop Backpack With USB Po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8988" y="1945548"/>
            <a:ext cx="1886278" cy="206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SADAS -SANTHOME Laptop Backpack With USB Por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938" y="3811664"/>
            <a:ext cx="1643604" cy="229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26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4" y="4030667"/>
            <a:ext cx="478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216 Ruled Pages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Notebook &amp; Pen Set In 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With German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Dokumental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® 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Modern Notebook With Legendary Flair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7994" y="85108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Tomar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Set Of PU Thermo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A0BB5690-2F7B-4109-98B0-932EB749F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14" y="368704"/>
            <a:ext cx="1922843" cy="389730"/>
          </a:xfrm>
          <a:prstGeom prst="rect">
            <a:avLst/>
          </a:prstGeom>
        </p:spPr>
      </p:pic>
      <p:pic>
        <p:nvPicPr>
          <p:cNvPr id="21506" name="Picture 2" descr="TOMAR - SANTHOME Set Of PU Thermo Notebook And Pen - Black">
            <a:extLst>
              <a:ext uri="{FF2B5EF4-FFF2-40B4-BE49-F238E27FC236}">
                <a16:creationId xmlns:a16="http://schemas.microsoft.com/office/drawing/2014/main" id="{47935A49-1272-4110-98E9-8F3E60F6E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41960" y="1834759"/>
            <a:ext cx="1794183" cy="219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7B5A53-1B96-437A-93D5-7957073304BB}"/>
              </a:ext>
            </a:extLst>
          </p:cNvPr>
          <p:cNvGrpSpPr/>
          <p:nvPr/>
        </p:nvGrpSpPr>
        <p:grpSpPr>
          <a:xfrm>
            <a:off x="6600814" y="1834759"/>
            <a:ext cx="1898787" cy="2092013"/>
            <a:chOff x="1855458" y="944879"/>
            <a:chExt cx="3956062" cy="43586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C7D76B-D8D7-4E98-A331-9B0B3BA81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28" t="30130" r="78133" b="6887"/>
            <a:stretch/>
          </p:blipFill>
          <p:spPr>
            <a:xfrm>
              <a:off x="5191760" y="2034019"/>
              <a:ext cx="619760" cy="32695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5F6FD9-3C7F-40A7-AADF-BB565516A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513" t="9150" r="10218" b="6886"/>
            <a:stretch/>
          </p:blipFill>
          <p:spPr>
            <a:xfrm>
              <a:off x="1855458" y="944879"/>
              <a:ext cx="3336302" cy="4358641"/>
            </a:xfrm>
            <a:prstGeom prst="rect">
              <a:avLst/>
            </a:prstGeom>
          </p:spPr>
        </p:pic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A9374C0-FB24-8D08-5378-86F7939A68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2" y="217371"/>
            <a:ext cx="6263945" cy="626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7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ORGAN - Eco Set of Mug, FSC Notebook and Pen">
            <a:extLst>
              <a:ext uri="{FF2B5EF4-FFF2-40B4-BE49-F238E27FC236}">
                <a16:creationId xmlns:a16="http://schemas.microsoft.com/office/drawing/2014/main" id="{AD4CFEC0-D9AA-4EF8-8412-1BED5B7E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8" y="818245"/>
            <a:ext cx="6173591" cy="5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7EED4AF-3EC7-466B-9854-46FCA15F0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7260" y="261591"/>
            <a:ext cx="1575848" cy="3904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4" y="4079739"/>
            <a:ext cx="45715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All products plus packaging from sustainable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Silicone sleeve helps hold mug with hot liquid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80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pgs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Notebook - 14 x 9 cm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Give Value, Save Ecology when you give out this 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380 ml Mug capacity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0511" y="89202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Korgan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Eco Set of Mug, FSC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521858"/>
              </p:ext>
            </p:extLst>
          </p:nvPr>
        </p:nvGraphicFramePr>
        <p:xfrm>
          <a:off x="6667260" y="528607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7172" name="Picture 4" descr="KORGAN - Eco Set of Mug, FSC Notebook and Pen">
            <a:extLst>
              <a:ext uri="{FF2B5EF4-FFF2-40B4-BE49-F238E27FC236}">
                <a16:creationId xmlns:a16="http://schemas.microsoft.com/office/drawing/2014/main" id="{45185D7F-C733-40B2-B3A6-D433B0909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260" y="2006577"/>
            <a:ext cx="2006411" cy="181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ORGAN - Eco Set of Mug, FSC Notebook and Pen">
            <a:extLst>
              <a:ext uri="{FF2B5EF4-FFF2-40B4-BE49-F238E27FC236}">
                <a16:creationId xmlns:a16="http://schemas.microsoft.com/office/drawing/2014/main" id="{9AA16DD3-3030-4E31-BA04-A2E1A279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801" y="2082998"/>
            <a:ext cx="2119919" cy="17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924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0476" y="4028498"/>
            <a:ext cx="4407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Attaches To The Magnet On The Notebook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160 Pages ; 80 gsm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Value Deal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4698" y="813530"/>
            <a:ext cx="4992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Campina Hard Cover Notebook with Metal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3" name="AutoShape 4" descr="SAJADA - Soft Suede Prayer Mat with Velvet Pou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833" y="405067"/>
            <a:ext cx="1394986" cy="451854"/>
          </a:xfrm>
          <a:prstGeom prst="rect">
            <a:avLst/>
          </a:prstGeom>
        </p:spPr>
      </p:pic>
      <p:pic>
        <p:nvPicPr>
          <p:cNvPr id="20482" name="Picture 2" descr="CAMPINA - Giftology A5 Hard Cover Notebook with Metal Pen - Black">
            <a:extLst>
              <a:ext uri="{FF2B5EF4-FFF2-40B4-BE49-F238E27FC236}">
                <a16:creationId xmlns:a16="http://schemas.microsoft.com/office/drawing/2014/main" id="{5FEEFDBB-1419-4B7B-978E-A950CB99F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007" y="405067"/>
            <a:ext cx="353568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CAMPINA - Giftology A5 Hard Cover Notebook with Metal Pen - Orange">
            <a:extLst>
              <a:ext uri="{FF2B5EF4-FFF2-40B4-BE49-F238E27FC236}">
                <a16:creationId xmlns:a16="http://schemas.microsoft.com/office/drawing/2014/main" id="{DCA2609D-A7BD-4C9D-BF37-E3C7B0116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67737" y="2122382"/>
            <a:ext cx="908803" cy="16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CAMPINA - Giftology A5 Hard Cover Notebook with Metal Pen - Red">
            <a:extLst>
              <a:ext uri="{FF2B5EF4-FFF2-40B4-BE49-F238E27FC236}">
                <a16:creationId xmlns:a16="http://schemas.microsoft.com/office/drawing/2014/main" id="{C1713E2C-D91B-4D60-8886-91CEDF7B7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11494" y="2122382"/>
            <a:ext cx="942051" cy="161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AMPINA - Giftology A5 Hard Cover Notebook with Metal Pen - Blue">
            <a:extLst>
              <a:ext uri="{FF2B5EF4-FFF2-40B4-BE49-F238E27FC236}">
                <a16:creationId xmlns:a16="http://schemas.microsoft.com/office/drawing/2014/main" id="{20D647E1-ED92-4FA3-9304-68C9D3069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9833" y="2102062"/>
            <a:ext cx="962256" cy="166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AMPINA - Giftology A5 Hard Cover Notebook with Metal Pen - Green">
            <a:extLst>
              <a:ext uri="{FF2B5EF4-FFF2-40B4-BE49-F238E27FC236}">
                <a16:creationId xmlns:a16="http://schemas.microsoft.com/office/drawing/2014/main" id="{DC39771D-B21A-4535-932D-DA9A80144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9899" y="2122382"/>
            <a:ext cx="958545" cy="164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AMPINA - Giftology A5 Hard Cover Notebook with Metal Pen - Grey">
            <a:extLst>
              <a:ext uri="{FF2B5EF4-FFF2-40B4-BE49-F238E27FC236}">
                <a16:creationId xmlns:a16="http://schemas.microsoft.com/office/drawing/2014/main" id="{5AC4D2E0-3352-4A6A-9E78-7430C05A9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6486" y="2122382"/>
            <a:ext cx="908803" cy="159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CAMPINA - Giftology A5 Hard Cover Notebook with Metal Pen">
            <a:extLst>
              <a:ext uri="{FF2B5EF4-FFF2-40B4-BE49-F238E27FC236}">
                <a16:creationId xmlns:a16="http://schemas.microsoft.com/office/drawing/2014/main" id="{552FB554-7EEB-4749-BCA1-B1A4DBBB7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"/>
          <a:stretch/>
        </p:blipFill>
        <p:spPr bwMode="auto">
          <a:xfrm>
            <a:off x="3939336" y="3719479"/>
            <a:ext cx="2079495" cy="165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690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99458" y="2680979"/>
            <a:ext cx="4431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High Quality Ballpoint Pen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Sturdy Steel Exterior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Swiss Peak Sleeve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99458" y="2152150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Luzern Peak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366323"/>
              </p:ext>
            </p:extLst>
          </p:nvPr>
        </p:nvGraphicFramePr>
        <p:xfrm>
          <a:off x="6661281" y="351089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5122" name="Picture 2" descr="LUZERN - Swiss Peak Pen - Bla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524" y="838889"/>
            <a:ext cx="725714" cy="561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UZERN - Swiss Peak Pen - Bla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94068">
            <a:off x="2352522" y="1817366"/>
            <a:ext cx="3874830" cy="35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LUZERN - Swiss Peak Pen - Black">
            <a:extLst>
              <a:ext uri="{FF2B5EF4-FFF2-40B4-BE49-F238E27FC236}">
                <a16:creationId xmlns:a16="http://schemas.microsoft.com/office/drawing/2014/main" id="{BA1D337D-A6D5-4D3A-9C44-B70AFC960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0708" y="923016"/>
            <a:ext cx="963792" cy="551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tail Brand Swiss Peak Toiletry Bag for Travelling">
            <a:extLst>
              <a:ext uri="{FF2B5EF4-FFF2-40B4-BE49-F238E27FC236}">
                <a16:creationId xmlns:a16="http://schemas.microsoft.com/office/drawing/2014/main" id="{82D01460-6BFC-4DFA-A8D1-BB977DB0D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9458" y="302292"/>
            <a:ext cx="1343240" cy="4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43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9435" y="4165284"/>
            <a:ext cx="44313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Authentic pen set bearing all the hallmarks of classic quality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High quality heavy brass metal rollerball with stylus and ball point pen with Swiss Peak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bRing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Including premium PU leather pouch and giftbox. blue ink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8086" y="919099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Dusco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Set Executive Pen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470204"/>
              </p:ext>
            </p:extLst>
          </p:nvPr>
        </p:nvGraphicFramePr>
        <p:xfrm>
          <a:off x="6761730" y="5480155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8194" name="Picture 2" descr="DUSCO SET - Swiss Peak Executive Pen Set - Black/Sil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6341" y="214248"/>
            <a:ext cx="1696655" cy="604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USCO SET - Swiss Peak Executive Pen Set - Black/Sil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435" y="1562159"/>
            <a:ext cx="2639467" cy="245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tail Brand Swiss Peak Toiletry Bag for Travelling">
            <a:extLst>
              <a:ext uri="{FF2B5EF4-FFF2-40B4-BE49-F238E27FC236}">
                <a16:creationId xmlns:a16="http://schemas.microsoft.com/office/drawing/2014/main" id="{C2F6F43F-6826-4D3B-9904-ACCC023ED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9458" y="302292"/>
            <a:ext cx="1343240" cy="4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632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4E6418-F400-442A-955E-7511D4830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321" y="979686"/>
            <a:ext cx="967826" cy="5541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57E642-898F-F3CB-4B44-0AC4441200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029" y="1043223"/>
            <a:ext cx="830931" cy="55414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5977570" y="2797056"/>
            <a:ext cx="1527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Metal Pen Sets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5928270" y="143982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Trofa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Metal Roller and Ball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270246" y="485112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841082"/>
              </p:ext>
            </p:extLst>
          </p:nvPr>
        </p:nvGraphicFramePr>
        <p:xfrm>
          <a:off x="5977569" y="322527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007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2488695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Treated with Japanese Antibacterial agent produced with SIAA Member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Great </a:t>
            </a:r>
            <a:r>
              <a:rPr lang="en-GB" sz="1400" dirty="0" err="1">
                <a:latin typeface="Tw Cen MT" panose="020B0602020104020603" pitchFamily="34" charset="0"/>
              </a:rPr>
              <a:t>BRing</a:t>
            </a:r>
            <a:r>
              <a:rPr lang="en-GB" sz="1400" dirty="0">
                <a:latin typeface="Tw Cen MT" panose="020B0602020104020603" pitchFamily="34" charset="0"/>
              </a:rPr>
              <a:t> Space on clip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54625" y="1815573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Leova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Pen (Anti-bacterial)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104114"/>
              </p:ext>
            </p:extLst>
          </p:nvPr>
        </p:nvGraphicFramePr>
        <p:xfrm>
          <a:off x="6703923" y="337726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F7CEE97-EC8C-40A8-AF68-40C0A761D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0946" y="838889"/>
            <a:ext cx="791626" cy="5459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721C1-F0B3-4D9B-90CC-9DB8055C4A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1207" y="839029"/>
            <a:ext cx="752030" cy="54597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D6AF1B-1920-4644-BD73-748A642AA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9496" y="838889"/>
            <a:ext cx="773401" cy="5449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625" y="399373"/>
            <a:ext cx="1394986" cy="45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19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2638842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Treated for bacterial Effectiveness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1200m writing length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German </a:t>
            </a:r>
            <a:r>
              <a:rPr lang="en-GB" sz="1400" dirty="0" err="1">
                <a:latin typeface="Tw Cen MT" panose="020B0602020104020603" pitchFamily="34" charset="0"/>
              </a:rPr>
              <a:t>Dokumental</a:t>
            </a:r>
            <a:r>
              <a:rPr lang="en-GB" sz="1400" dirty="0">
                <a:latin typeface="Tw Cen MT" panose="020B0602020104020603" pitchFamily="34" charset="0"/>
              </a:rPr>
              <a:t>® Ink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54625" y="2042047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Depok Pen (Anti-bacterial)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6371"/>
              </p:ext>
            </p:extLst>
          </p:nvPr>
        </p:nvGraphicFramePr>
        <p:xfrm>
          <a:off x="6832260" y="352355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625" y="399373"/>
            <a:ext cx="1394986" cy="451854"/>
          </a:xfrm>
          <a:prstGeom prst="rect">
            <a:avLst/>
          </a:prstGeom>
        </p:spPr>
      </p:pic>
      <p:pic>
        <p:nvPicPr>
          <p:cNvPr id="34818" name="Picture 2" descr="DEPOK - Giftology Pen - Blue (Anti-bacterial)">
            <a:extLst>
              <a:ext uri="{FF2B5EF4-FFF2-40B4-BE49-F238E27FC236}">
                <a16:creationId xmlns:a16="http://schemas.microsoft.com/office/drawing/2014/main" id="{2A546C80-B1D6-4F1F-9F77-A886846B4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87"/>
          <a:stretch/>
        </p:blipFill>
        <p:spPr bwMode="auto">
          <a:xfrm>
            <a:off x="1237305" y="633429"/>
            <a:ext cx="990097" cy="575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DEPOK - Giftology Pen - Green (Anti-bacterial)">
            <a:extLst>
              <a:ext uri="{FF2B5EF4-FFF2-40B4-BE49-F238E27FC236}">
                <a16:creationId xmlns:a16="http://schemas.microsoft.com/office/drawing/2014/main" id="{7A26C0E2-4BA3-4FB6-9AA3-85C098B8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49" y="598545"/>
            <a:ext cx="1141526" cy="5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DEPOK - Giftology Pen - White (Anti-bacterial)">
            <a:extLst>
              <a:ext uri="{FF2B5EF4-FFF2-40B4-BE49-F238E27FC236}">
                <a16:creationId xmlns:a16="http://schemas.microsoft.com/office/drawing/2014/main" id="{82ECC9B7-5E5C-41CC-8EA6-A959C5559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1090" y="625300"/>
            <a:ext cx="990097" cy="570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796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ROSS - CHESTER - Bi-Fold Coin Wal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2890" y="-3000"/>
            <a:ext cx="6138890" cy="691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771382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CROSS® Genuine Leather Bi-Fold Wallet with Coin Pocket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Made with 100% Genuine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Packed in a Gift Box with an authenticity card inside.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893571"/>
              </p:ext>
            </p:extLst>
          </p:nvPr>
        </p:nvGraphicFramePr>
        <p:xfrm>
          <a:off x="6654625" y="475050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558086" y="1120293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Chester Bi-Fold Leather Wallet with Coin Pocket</a:t>
            </a:r>
          </a:p>
        </p:txBody>
      </p:sp>
      <p:pic>
        <p:nvPicPr>
          <p:cNvPr id="4098" name="Picture 2" descr="CROSS Chester Bi-Fold Leather Wallet with Coin Pocke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4625" y="2067393"/>
            <a:ext cx="1704562" cy="149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ROSS - CHESTER - Bi-Fold Coin Walle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55726" y="2146362"/>
            <a:ext cx="3192323" cy="148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D3C8AC73-616C-4EC9-9A42-36DC7773D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4625" y="379806"/>
            <a:ext cx="2470541" cy="4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71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ROSS - ELY - Slim Wal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9967" y="0"/>
            <a:ext cx="6145967" cy="690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5787" y="3402050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CROSS® Genuine Leather Bi-Fold Wallet with Coin Pocket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Made with 100% Genuine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Packed in a Gift Box with an authenticity card inside.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981549"/>
              </p:ext>
            </p:extLst>
          </p:nvPr>
        </p:nvGraphicFramePr>
        <p:xfrm>
          <a:off x="6788328" y="429063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5122" name="Picture 2" descr="CROSS Ely Slim Leather Walle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6489" y="1836259"/>
            <a:ext cx="1730606" cy="143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ROSS - ELY - Slim Walle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75618" y="1818526"/>
            <a:ext cx="3137068" cy="143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654625" y="1145798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Ely Slim Leather Wallet</a:t>
            </a:r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AF5D16F6-45AF-8ED2-90CF-19AE77A05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4625" y="379806"/>
            <a:ext cx="2470541" cy="4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65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470458"/>
            <a:ext cx="4886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Genuine Leather Men's wallet with contrast grey stitching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The inside of the wallet features 3 card slots, 2 section for banknotes and 1 coin pocket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 A special tracker is built into the product to prove that the surface is treated with </a:t>
            </a:r>
            <a:r>
              <a:rPr lang="en-GB" sz="1400" dirty="0" err="1">
                <a:latin typeface="Tw Cen MT" panose="020B0602020104020603" pitchFamily="34" charset="0"/>
              </a:rPr>
              <a:t>Biomaster</a:t>
            </a:r>
            <a:endParaRPr lang="en-GB" sz="1400" dirty="0"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 Packed in a </a:t>
            </a:r>
            <a:r>
              <a:rPr lang="en-GB" sz="1400" dirty="0" err="1">
                <a:latin typeface="Tw Cen MT" panose="020B0602020104020603" pitchFamily="34" charset="0"/>
              </a:rPr>
              <a:t>Santhome</a:t>
            </a:r>
            <a:r>
              <a:rPr lang="en-GB" sz="1400" dirty="0">
                <a:latin typeface="Tw Cen MT" panose="020B0602020104020603" pitchFamily="34" charset="0"/>
              </a:rPr>
              <a:t> gift box.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802345"/>
              </p:ext>
            </p:extLst>
          </p:nvPr>
        </p:nvGraphicFramePr>
        <p:xfrm>
          <a:off x="6751163" y="50711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654624" y="131847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Cancun Men's Wallet In Genuine Leather</a:t>
            </a:r>
          </a:p>
        </p:txBody>
      </p:sp>
      <p:pic>
        <p:nvPicPr>
          <p:cNvPr id="10" name="Picture 4" descr="CANCUN - SANTHOME Men's Wallet In Genuine Leather (Anti-microbial) (640×640)">
            <a:extLst>
              <a:ext uri="{FF2B5EF4-FFF2-40B4-BE49-F238E27FC236}">
                <a16:creationId xmlns:a16="http://schemas.microsoft.com/office/drawing/2014/main" id="{DB5958FC-D82B-4049-AF9A-28BD70B29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634" y="1276266"/>
            <a:ext cx="5338454" cy="430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ANCUN - SANTHOME Men's Wallet In Genuine Leather (Anti-microbial) (640×640)">
            <a:extLst>
              <a:ext uri="{FF2B5EF4-FFF2-40B4-BE49-F238E27FC236}">
                <a16:creationId xmlns:a16="http://schemas.microsoft.com/office/drawing/2014/main" id="{E092413E-DBFC-41EB-8C56-52E5CE88A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06414" y="2397082"/>
            <a:ext cx="1670207" cy="85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ANCUN - SANTHOME Men's Wallet In Genuine Leather (Anti-microbial) (640×640)">
            <a:extLst>
              <a:ext uri="{FF2B5EF4-FFF2-40B4-BE49-F238E27FC236}">
                <a16:creationId xmlns:a16="http://schemas.microsoft.com/office/drawing/2014/main" id="{A970C941-7286-4D32-9BD6-E93203E1B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1163" y="2307554"/>
            <a:ext cx="1924086" cy="10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01DFEAA-6935-68D3-3399-AD4B58586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4304" y="455305"/>
            <a:ext cx="1599697" cy="5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50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527120"/>
            <a:ext cx="4886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Genuine Leather Men's Mini Over-flap </a:t>
            </a:r>
            <a:r>
              <a:rPr lang="en-GB" sz="1400" dirty="0" err="1">
                <a:latin typeface="Tw Cen MT" panose="020B0602020104020603" pitchFamily="34" charset="0"/>
              </a:rPr>
              <a:t>bifold</a:t>
            </a:r>
            <a:r>
              <a:rPr lang="en-GB" sz="1400" dirty="0">
                <a:latin typeface="Tw Cen MT" panose="020B0602020104020603" pitchFamily="34" charset="0"/>
              </a:rPr>
              <a:t> wallet with space to keep all your pocket essentials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Features 9 Credit Card Pockets, 1 ID Pocket, 2 Slip in Pockets and a large bill compartment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Also features an ID pocket on the outside for easy access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Packed in a gift box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224527"/>
              </p:ext>
            </p:extLst>
          </p:nvPr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558086" y="1124074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Linkuva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Genuine Leather Wallet</a:t>
            </a:r>
          </a:p>
        </p:txBody>
      </p:sp>
      <p:pic>
        <p:nvPicPr>
          <p:cNvPr id="14" name="Graphic 27">
            <a:extLst>
              <a:ext uri="{FF2B5EF4-FFF2-40B4-BE49-F238E27FC236}">
                <a16:creationId xmlns:a16="http://schemas.microsoft.com/office/drawing/2014/main" id="{4C2ED0C3-CB98-416A-A06B-E1B97599E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0856" y="428703"/>
            <a:ext cx="1746832" cy="479219"/>
          </a:xfrm>
          <a:prstGeom prst="rect">
            <a:avLst/>
          </a:prstGeom>
        </p:spPr>
      </p:pic>
      <p:pic>
        <p:nvPicPr>
          <p:cNvPr id="2050" name="Picture 2" descr="Giftology Genuine Leather Wall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9944" y="2019009"/>
            <a:ext cx="1476672" cy="11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ftology Genuine Leather Walle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57891" y="1711807"/>
            <a:ext cx="1564550" cy="16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iftology Genuine Leather Walle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4625" y="1863446"/>
            <a:ext cx="1515763" cy="138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103D62F-B53E-6B85-1445-B8A2515553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696" y="907922"/>
            <a:ext cx="5827644" cy="449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92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31" y="4094421"/>
            <a:ext cx="39383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Bamboo &amp; Packaging-sustainable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 stainless steel insulating vacuum flask with bamboo lid and handle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Stainless steel lunchbox with 2 cutlery utensils and an attachable polyester band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78173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Chaves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Lunch Box and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Vacuum Bottle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821951"/>
              </p:ext>
            </p:extLst>
          </p:nvPr>
        </p:nvGraphicFramePr>
        <p:xfrm>
          <a:off x="6633765" y="535003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2" name="Graphic 11">
            <a:extLst>
              <a:ext uri="{FF2B5EF4-FFF2-40B4-BE49-F238E27FC236}">
                <a16:creationId xmlns:a16="http://schemas.microsoft.com/office/drawing/2014/main" id="{B013AD0C-D8D5-4C58-903E-984616998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15" name="Picture 2" descr="[GSHL 180] CHAVES - Hans Larsen Set of Lunch Box and Vacuum Bottle (678×683)">
            <a:extLst>
              <a:ext uri="{FF2B5EF4-FFF2-40B4-BE49-F238E27FC236}">
                <a16:creationId xmlns:a16="http://schemas.microsoft.com/office/drawing/2014/main" id="{F4CD19E9-87FA-4317-BDB3-333045D96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7086" y="170545"/>
            <a:ext cx="4740574" cy="635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4D971B-6BF0-438D-998F-4681840D5C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2535" y="1891512"/>
            <a:ext cx="592457" cy="1962956"/>
          </a:xfrm>
          <a:prstGeom prst="rect">
            <a:avLst/>
          </a:prstGeom>
        </p:spPr>
      </p:pic>
      <p:pic>
        <p:nvPicPr>
          <p:cNvPr id="17" name="Picture 4" descr="CHAVES - Hans Larsen Set of Lunch Box and Vacuum Bottle (800×800)">
            <a:extLst>
              <a:ext uri="{FF2B5EF4-FFF2-40B4-BE49-F238E27FC236}">
                <a16:creationId xmlns:a16="http://schemas.microsoft.com/office/drawing/2014/main" id="{24DAA577-3CA4-4DEC-B75E-257D792AF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5525" y="2485345"/>
            <a:ext cx="1791802" cy="11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HAVES - HANS LARSEN Set of Lunch Box and Vacuum Bottle (1024×608)">
            <a:extLst>
              <a:ext uri="{FF2B5EF4-FFF2-40B4-BE49-F238E27FC236}">
                <a16:creationId xmlns:a16="http://schemas.microsoft.com/office/drawing/2014/main" id="{A55C7F54-FB3F-4273-91A7-50514835A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47211" y="2638546"/>
            <a:ext cx="1907703" cy="9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028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1AA778-A1C7-49B3-98A6-FE0B0D5CC815}"/>
              </a:ext>
            </a:extLst>
          </p:cNvPr>
          <p:cNvSpPr txBox="1"/>
          <p:nvPr/>
        </p:nvSpPr>
        <p:spPr>
          <a:xfrm>
            <a:off x="399896" y="4717783"/>
            <a:ext cx="60223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Name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+971 12 345 6789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E: youremail@email.com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W: </a:t>
            </a:r>
            <a:r>
              <a:rPr lang="en-US" sz="1600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www.website.ae</a:t>
            </a:r>
            <a:r>
              <a:rPr lang="en-US" sz="1600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Address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EEA29-1CE3-460C-9857-CAE0E9F3A8E9}"/>
              </a:ext>
            </a:extLst>
          </p:cNvPr>
          <p:cNvSpPr txBox="1"/>
          <p:nvPr/>
        </p:nvSpPr>
        <p:spPr>
          <a:xfrm>
            <a:off x="399896" y="527920"/>
            <a:ext cx="11387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50842A8D-55C7-0EAB-8095-AF829AC8B85A}"/>
              </a:ext>
            </a:extLst>
          </p:cNvPr>
          <p:cNvSpPr/>
          <p:nvPr/>
        </p:nvSpPr>
        <p:spPr>
          <a:xfrm>
            <a:off x="8937304" y="5548779"/>
            <a:ext cx="1641495" cy="506242"/>
          </a:xfrm>
          <a:prstGeom prst="roundRect">
            <a:avLst/>
          </a:prstGeom>
          <a:solidFill>
            <a:srgbClr val="49667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See catalogue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C47B2C-E3F6-D96D-DC3C-2538C763C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612" y="527920"/>
            <a:ext cx="3351104" cy="474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49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6937" y="4326349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Borosilicate Glass Body &amp; Eco Bamboo Top Cap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Silicon Sleeve For Protection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Eco-Friendly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496073" y="932678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Megara Borosilicate 550 ml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Glass Bottle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61746"/>
              </p:ext>
            </p:extLst>
          </p:nvPr>
        </p:nvGraphicFramePr>
        <p:xfrm>
          <a:off x="6631478" y="5243500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E4C09B46-471E-4F63-887C-B1DC375AA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127" y="2011161"/>
            <a:ext cx="1211568" cy="2044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4A0B27-88DE-4A1D-9F56-39BE59559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3033" y="2022364"/>
            <a:ext cx="999145" cy="1895522"/>
          </a:xfrm>
          <a:prstGeom prst="rect">
            <a:avLst/>
          </a:prstGeom>
        </p:spPr>
      </p:pic>
      <p:pic>
        <p:nvPicPr>
          <p:cNvPr id="10246" name="Picture 6" descr="MEGARA - Hans Larsen Borosilicate 550 ml Glass Bottle">
            <a:extLst>
              <a:ext uri="{FF2B5EF4-FFF2-40B4-BE49-F238E27FC236}">
                <a16:creationId xmlns:a16="http://schemas.microsoft.com/office/drawing/2014/main" id="{9C2D88EE-CB93-4298-853D-0A2ACD838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1764" y="1931096"/>
            <a:ext cx="694723" cy="20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4DE0075C-8F3F-1D6A-8F17-496A72C440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599" y="0"/>
            <a:ext cx="6124599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F6FE128-C0FC-8650-856F-D5BBCD169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3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66407" y="4177567"/>
            <a:ext cx="522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Certified by Global Recycled Standard (GRS)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with 140GSM recycled cotton - a light and durable fabric.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Saved 1,200 L of water by substituting water-thirsty cotton fabric with recycled cotton. </a:t>
            </a:r>
          </a:p>
        </p:txBody>
      </p:sp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CA548C9E-C13B-22E2-A1AF-84912849723C}"/>
              </a:ext>
            </a:extLst>
          </p:cNvPr>
          <p:cNvGraphicFramePr>
            <a:graphicFrameLocks noGrp="1"/>
          </p:cNvGraphicFramePr>
          <p:nvPr/>
        </p:nvGraphicFramePr>
        <p:xfrm>
          <a:off x="6697303" y="5302885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6407" y="949955"/>
            <a:ext cx="5625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Ablar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GRS-certified Recycled Cotton Tote Bag – 140GSM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8" name="Picture 6" descr="ABLAR - GRS-certified Recycled Cotton Tote Bag - Natura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7303" y="1977311"/>
            <a:ext cx="917671" cy="186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35">
            <a:extLst>
              <a:ext uri="{FF2B5EF4-FFF2-40B4-BE49-F238E27FC236}">
                <a16:creationId xmlns:a16="http://schemas.microsoft.com/office/drawing/2014/main" id="{6A845D73-42C3-F4CA-A71C-5BBC11C40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8143" y="308322"/>
            <a:ext cx="1644314" cy="40744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67D3DC0-11E9-7C8A-13A5-C012E3A8A0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76" y="180144"/>
            <a:ext cx="1487288" cy="690845"/>
          </a:xfrm>
          <a:prstGeom prst="rect">
            <a:avLst/>
          </a:prstGeom>
        </p:spPr>
      </p:pic>
      <p:pic>
        <p:nvPicPr>
          <p:cNvPr id="1026" name="Picture 2" descr="ABLAR - GRS-certified Recycled Cotton Tote Bag - Natura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5" t="4522"/>
          <a:stretch/>
        </p:blipFill>
        <p:spPr bwMode="auto">
          <a:xfrm>
            <a:off x="2645815" y="1366753"/>
            <a:ext cx="3432186" cy="452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LAR - GRS-certified Recycled Cotton Tote Bag - Natur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" y="4182766"/>
            <a:ext cx="1873250" cy="168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6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29150" y="905884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Orsha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Santhome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A5 RPET &amp;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FSC -certified Notebook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60706"/>
              </p:ext>
            </p:extLst>
          </p:nvPr>
        </p:nvGraphicFramePr>
        <p:xfrm>
          <a:off x="6578448" y="515606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8434" name="Picture 2" descr="ORSHA - SANTHOME A5 rPET &amp;amp; FSC Certified Notebook - Black (Anti-Microbial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4546" y="1227434"/>
            <a:ext cx="2015928" cy="23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ORSHA - SANTHOME A5 Sustainable &amp;amp; Eco Friendly Notebook - Black (Anti-Microbial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0759" y="3748934"/>
            <a:ext cx="2610273" cy="18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ORSHA - SANTHOME A5 rPET &amp;amp; FSC Certified Notebook - Black (Anti-Microbial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7130" y="1934915"/>
            <a:ext cx="1475336" cy="2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ORSHA - SANTHOME A5 rPET &amp;amp; FSC Certified Notebook - Grey (Anti-Microbial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5166" y="1948226"/>
            <a:ext cx="1405457" cy="20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ORSHA - SANTHOME A5 rPET &amp;amp; FSC Certified Notebook - Navy Blue (Anti-Microbial)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79365" y="1960876"/>
            <a:ext cx="1421837" cy="20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890" y="4085306"/>
            <a:ext cx="4073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Cover made from recycled plastic (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rPET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) &amp; treated with silver-ion Anti-Bacterial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FSC Certified Paper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A5 Ruled Notebook, 160 Pages.</a:t>
            </a:r>
          </a:p>
        </p:txBody>
      </p:sp>
      <p:pic>
        <p:nvPicPr>
          <p:cNvPr id="3" name="Picture 2" descr="A picture containing text, monitor, case, indoor&#10;&#10;Description automatically generated">
            <a:extLst>
              <a:ext uri="{FF2B5EF4-FFF2-40B4-BE49-F238E27FC236}">
                <a16:creationId xmlns:a16="http://schemas.microsoft.com/office/drawing/2014/main" id="{4D6CFE7B-88C2-B1F8-9C58-E7E53CEA01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003" y="683069"/>
            <a:ext cx="3312056" cy="5491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D481C-8246-0C0B-0D6F-A6D89315B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EF4C1C6-C7D1-9CE6-2229-8FCD2C887E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76" y="180144"/>
            <a:ext cx="1487288" cy="69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01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3" y="3924148"/>
            <a:ext cx="51293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Notebook made from elegant combination of cork and cotton fabric. 160 pages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made from cork and wheat straw material with matching colours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Packed in an eco gift box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490871" y="1062626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Borsa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Eco-neutral A5 Cork Fabric Hard Cover Notebook and Pen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195506"/>
              </p:ext>
            </p:extLst>
          </p:nvPr>
        </p:nvGraphicFramePr>
        <p:xfrm>
          <a:off x="6706402" y="528594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21512" name="Picture 8" descr="BORSA - eco-neutral Set of A5 Cork Fabric Hard Cover Notebook and Pen - Whi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333" y="606127"/>
            <a:ext cx="3690294" cy="551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BORSA - eco-neutral set of A5 Cork Fabric Hard Cover Notebook and Pe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7993" y="2163729"/>
            <a:ext cx="1946686" cy="14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BORSA - eco-neutral set of A5 Cork Fabric Hard Cover Notebook and P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2630" y="2193420"/>
            <a:ext cx="1625669" cy="1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35">
            <a:extLst>
              <a:ext uri="{FF2B5EF4-FFF2-40B4-BE49-F238E27FC236}">
                <a16:creationId xmlns:a16="http://schemas.microsoft.com/office/drawing/2014/main" id="{E154DFF8-CE0E-0251-F6DC-18A753415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8143" y="308322"/>
            <a:ext cx="1644314" cy="40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9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VANI - 10W Wireless Mouse Pad &amp;amp; Desk Organizer">
            <a:extLst>
              <a:ext uri="{FF2B5EF4-FFF2-40B4-BE49-F238E27FC236}">
                <a16:creationId xmlns:a16="http://schemas.microsoft.com/office/drawing/2014/main" id="{D9D7BDCD-802E-4207-A5A4-4ADA3FA63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34" y="1923976"/>
            <a:ext cx="3526307" cy="194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27798" y="4102541"/>
            <a:ext cx="49373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Eco Friendly RPET Material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10 Watts Wireless Charger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With Mouse pad, Desk Stand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Fabric gives a Rich appearance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Folds completely, hence a Travel-friendly accessory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7334" y="1075103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Vani Mouse Pad &amp; Desk Organizer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1A049412-3117-4E0C-A976-02E4B6E2F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86283"/>
              </p:ext>
            </p:extLst>
          </p:nvPr>
        </p:nvGraphicFramePr>
        <p:xfrm>
          <a:off x="6731026" y="546331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6146" name="Picture 2" descr="VANI - 10W Wireless Mouse Pad &amp;amp; Desk Organizer">
            <a:extLst>
              <a:ext uri="{FF2B5EF4-FFF2-40B4-BE49-F238E27FC236}">
                <a16:creationId xmlns:a16="http://schemas.microsoft.com/office/drawing/2014/main" id="{2DE108AB-E408-4241-8EF4-C80465BE7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612" y="811618"/>
            <a:ext cx="5742819" cy="484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4DCAD2C-55B9-FAAA-4AAA-A314C081E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74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1866</Words>
  <Application>Microsoft Office PowerPoint</Application>
  <PresentationFormat>Widescreen</PresentationFormat>
  <Paragraphs>567</Paragraphs>
  <Slides>40</Slides>
  <Notes>39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Avenir Next LT Pro Light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2022-10-28T08:36:58Z</dcterms:created>
  <dcterms:modified xsi:type="dcterms:W3CDTF">2025-01-17T10:47:12Z</dcterms:modified>
</cp:coreProperties>
</file>