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42"/>
  </p:notesMasterIdLst>
  <p:sldIdLst>
    <p:sldId id="1443" r:id="rId2"/>
    <p:sldId id="292" r:id="rId3"/>
    <p:sldId id="272" r:id="rId4"/>
    <p:sldId id="273" r:id="rId5"/>
    <p:sldId id="275" r:id="rId6"/>
    <p:sldId id="258" r:id="rId7"/>
    <p:sldId id="343" r:id="rId8"/>
    <p:sldId id="346" r:id="rId9"/>
    <p:sldId id="309" r:id="rId10"/>
    <p:sldId id="352" r:id="rId11"/>
    <p:sldId id="363" r:id="rId12"/>
    <p:sldId id="364" r:id="rId13"/>
    <p:sldId id="376" r:id="rId14"/>
    <p:sldId id="382" r:id="rId15"/>
    <p:sldId id="394" r:id="rId16"/>
    <p:sldId id="1487" r:id="rId17"/>
    <p:sldId id="1488" r:id="rId18"/>
    <p:sldId id="1489" r:id="rId19"/>
    <p:sldId id="398" r:id="rId20"/>
    <p:sldId id="401" r:id="rId21"/>
    <p:sldId id="437" r:id="rId22"/>
    <p:sldId id="443" r:id="rId23"/>
    <p:sldId id="466" r:id="rId24"/>
    <p:sldId id="1455" r:id="rId25"/>
    <p:sldId id="490" r:id="rId26"/>
    <p:sldId id="471" r:id="rId27"/>
    <p:sldId id="470" r:id="rId28"/>
    <p:sldId id="540" r:id="rId29"/>
    <p:sldId id="533" r:id="rId30"/>
    <p:sldId id="532" r:id="rId31"/>
    <p:sldId id="559" r:id="rId32"/>
    <p:sldId id="562" r:id="rId33"/>
    <p:sldId id="570" r:id="rId34"/>
    <p:sldId id="589" r:id="rId35"/>
    <p:sldId id="590" r:id="rId36"/>
    <p:sldId id="1469" r:id="rId37"/>
    <p:sldId id="1470" r:id="rId38"/>
    <p:sldId id="1478" r:id="rId39"/>
    <p:sldId id="1486" r:id="rId40"/>
    <p:sldId id="1444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0C1F2C-7609-4807-8B7C-735E3706D08E}" v="433" dt="2022-10-28T13:48:07.2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146" autoAdjust="0"/>
    <p:restoredTop sz="94434" autoAdjust="0"/>
  </p:normalViewPr>
  <p:slideViewPr>
    <p:cSldViewPr snapToGrid="0">
      <p:cViewPr varScale="1">
        <p:scale>
          <a:sx n="65" d="100"/>
          <a:sy n="65" d="100"/>
        </p:scale>
        <p:origin x="60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2219EF-E1AD-4429-BD10-2CBA9F8E01B5}" type="datetimeFigureOut">
              <a:rPr lang="en-GB" smtClean="0"/>
              <a:t>17/01/2025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EF7996-07C7-4B0C-954E-FA497AFD588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63154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BPGL 676, BPGL 675,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BPGL 674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94452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ITPB 823</a:t>
            </a: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62550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ITWC 204</a:t>
            </a: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94553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ITWC 203</a:t>
            </a:r>
            <a:br>
              <a:rPr lang="en-US" dirty="0">
                <a:effectLst/>
              </a:rPr>
            </a:b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7220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ITSP 204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10015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ITBH 101</a:t>
            </a: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77274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ITWC 205</a:t>
            </a: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40345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ITPB 463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13038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ITSN 101</a:t>
            </a:r>
            <a:br>
              <a:rPr lang="en-US" dirty="0">
                <a:effectLst/>
              </a:rPr>
            </a:b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46077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DWGL 365, DWGL 367, DWGL 368, DWGL 366</a:t>
            </a: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15376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DWHL 401, DWHL 403,DWHL 402</a:t>
            </a: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7251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GSEN 681</a:t>
            </a: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03234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DWHL 205, DWHL 208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42249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GSGL 861, GSGL 864, GSGL 863, GSGL 862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9450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GSHL 102, GSHL 103</a:t>
            </a: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50307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GSSN 101</a:t>
            </a: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54609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ITSN 104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63183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MBCRS 882,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MBCRS 883, MBCRS 884</a:t>
            </a: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2428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MBCRS 881,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MBCRS 887</a:t>
            </a: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26522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BPSN 792</a:t>
            </a: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52131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GSSN 403, GSSN 404</a:t>
            </a: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081864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GSGL 301, GSGL 302, GSGL 303,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GSGL 306, GSGL 305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24079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GSHL 180</a:t>
            </a: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520880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WISW 810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16604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WISW 705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542603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WIGS 203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614517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WIPP 820, WIPP 819, WIPP 818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914603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WIPP 822, WIPP 821, WIPP 823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911757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LACRS 885</a:t>
            </a:r>
            <a:br>
              <a:rPr lang="en-US" dirty="0">
                <a:effectLst/>
              </a:rPr>
            </a:b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118138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LACRS 886</a:t>
            </a:r>
            <a:br>
              <a:rPr lang="en-US" dirty="0">
                <a:effectLst/>
              </a:rPr>
            </a:b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626306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LASN 652 BIO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758666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LAGL 004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830610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46350" y="876300"/>
            <a:ext cx="4203700" cy="23653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A13FB4-6435-4D22-8856-F3F17F79218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0359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DWHL 502</a:t>
            </a: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8385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CTEN 421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93905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NBSN 341, NBSN 342, NBSN 343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12538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NBEN 103</a:t>
            </a: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34681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ITWC 154</a:t>
            </a: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93899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ITPB 837</a:t>
            </a: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E2FA85-8057-45B9-B97A-100572330EB5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15587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F1558-4348-F166-8BD5-10661EEB8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79DC37-40E6-2F4E-86E1-18A2CB8548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3A160B-BB52-FA74-2A85-B4D86099C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D134B-D0D2-46DE-A888-5B49016CFC75}" type="datetimeFigureOut">
              <a:rPr lang="en-GB" smtClean="0"/>
              <a:t>17/01/2025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A5B45D-CA02-2481-156A-B1E6B6C9B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FFA442-B770-0089-66AF-5EF10FAD8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CD045-A6B9-4C8B-8D05-E3014A991E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2908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4838E-543A-7E40-19EE-9F33697E9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441291-662D-9C52-58A4-A8F498F564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40AEA0-F41C-71AA-3F46-51B037E87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D134B-D0D2-46DE-A888-5B49016CFC75}" type="datetimeFigureOut">
              <a:rPr lang="en-GB" smtClean="0"/>
              <a:t>17/01/2025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A466D4-8418-6142-CF4D-809DC08CF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3E24C8-E93C-6942-6777-A8D97A14F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CD045-A6B9-4C8B-8D05-E3014A991E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8946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E2FD2D-ACBD-3FB2-6087-8D6EA63E58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74A584-8096-F252-212A-62280CCEE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90DB02-A22D-859A-C4A2-150F4E3D6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D134B-D0D2-46DE-A888-5B49016CFC75}" type="datetimeFigureOut">
              <a:rPr lang="en-GB" smtClean="0"/>
              <a:t>17/01/2025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52870-7B19-1724-460F-5F3D5032B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CD6B1D-66BB-3112-A514-31247D56C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CD045-A6B9-4C8B-8D05-E3014A991E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4882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C359C-061D-CFC8-7F27-EFC51C360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8B59C3-FD7F-42E4-B5C2-B037426E84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FFC281-6EB5-7160-B64B-E763F9629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D134B-D0D2-46DE-A888-5B49016CFC75}" type="datetimeFigureOut">
              <a:rPr lang="en-GB" smtClean="0"/>
              <a:t>17/01/2025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F9B822-ACEF-6CC2-CFFA-FF60C5148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950B12-40D8-4FDF-4108-E391F088F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CD045-A6B9-4C8B-8D05-E3014A991E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8586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61D35-A8A5-AFB7-DE79-167769739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15BB20-CC86-88A1-08A5-EC4E4D2D75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BE8BB1-1D9D-37C6-0EB3-F2006DD01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D134B-D0D2-46DE-A888-5B49016CFC75}" type="datetimeFigureOut">
              <a:rPr lang="en-GB" smtClean="0"/>
              <a:t>17/01/2025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5D84F0-9639-3178-C9EC-0F30ED66C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044E18-C986-47F9-93ED-466CAD584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CD045-A6B9-4C8B-8D05-E3014A991E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3521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F9368-5040-65F1-CB98-A7CC8458F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059C1B-731F-BF53-4F84-76DFF0D05D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E4276D-5A98-EF85-0CB8-B9C0AD8A31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33874E-5068-72E5-EBB7-C8DEB7C5C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D134B-D0D2-46DE-A888-5B49016CFC75}" type="datetimeFigureOut">
              <a:rPr lang="en-GB" smtClean="0"/>
              <a:t>17/01/2025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35925D-DC03-04D0-8D8D-DF2755E12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60D32C-FE0A-84DE-EC74-D3EA88642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CD045-A6B9-4C8B-8D05-E3014A991E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1353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A2A6C-2A74-503D-0057-1545E748CE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B564BA-03F3-ABE9-578F-7E1C68E6AD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57F53E-3D6C-0E1E-8920-A31B88B909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D868B9-000A-0168-2F67-5D30D85E2E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82256B-BA04-429D-5BF6-07DE646435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4F9D3F7-EBB5-94D1-8414-F641EFAC7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D134B-D0D2-46DE-A888-5B49016CFC75}" type="datetimeFigureOut">
              <a:rPr lang="en-GB" smtClean="0"/>
              <a:t>17/01/2025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077256-EF82-0759-BEE7-B9432290F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C9EB6B-16D3-F73C-75DA-61F10DDEF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CD045-A6B9-4C8B-8D05-E3014A991E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4099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B905A-EC03-0C34-968D-514CCAC1D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822BE7-C9E9-0D8E-0FA8-780D41AD6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D134B-D0D2-46DE-A888-5B49016CFC75}" type="datetimeFigureOut">
              <a:rPr lang="en-GB" smtClean="0"/>
              <a:t>17/01/2025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9C759D-D676-194F-15ED-85CBB0A03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9DEE3A-8436-9EE4-BE2D-77E7FC714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CD045-A6B9-4C8B-8D05-E3014A991E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0753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94BB1B-5F1C-46B8-D625-5415ABDB2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D134B-D0D2-46DE-A888-5B49016CFC75}" type="datetimeFigureOut">
              <a:rPr lang="en-GB" smtClean="0"/>
              <a:t>17/01/2025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F00D004-B8EA-4313-FBE0-3AC9D57EE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8BC891-202E-9A78-03F2-F5FA028DA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CD045-A6B9-4C8B-8D05-E3014A991E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738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1FBD1-7FD1-0C32-FCBD-5D238E2EF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E1A2E7-6AC3-A8B9-F4D7-C58238B966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784535-ACC5-FE2D-4E80-442B279E6D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A4DFDE-5D5C-9717-C4C9-7E30CF2B9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D134B-D0D2-46DE-A888-5B49016CFC75}" type="datetimeFigureOut">
              <a:rPr lang="en-GB" smtClean="0"/>
              <a:t>17/01/2025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4BF3FA-2934-AE73-88E7-163B0CEC3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F1B96A-5DBA-C36F-E3E4-3AF80F151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CD045-A6B9-4C8B-8D05-E3014A991E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915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B7479-DE4D-60C2-CE47-6FD407007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929086-9B86-8CBE-8AD7-873D380223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FDBB87-0B1D-E749-B4C6-787A849E1E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F7F290-046F-B591-2D3A-73F1FC8C2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D134B-D0D2-46DE-A888-5B49016CFC75}" type="datetimeFigureOut">
              <a:rPr lang="en-GB" smtClean="0"/>
              <a:t>17/01/2025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340AE8-E373-1EFE-F300-1204E5057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B8BD92-A7FA-240E-5C90-2965A02D8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CD045-A6B9-4C8B-8D05-E3014A991E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732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715E17-5903-17D9-D913-029CBEC4F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905A08-83CE-2526-62A0-BC93937C6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504AAA-CE6C-9BD7-22CB-A9B65A226B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3D134B-D0D2-46DE-A888-5B49016CFC75}" type="datetimeFigureOut">
              <a:rPr lang="en-GB" smtClean="0"/>
              <a:t>17/01/2025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FE672F-3D25-7471-A13B-14E5394DFD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C9BE6B-B378-96A6-DE22-FBF9ECED35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9CD045-A6B9-4C8B-8D05-E3014A991E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6409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thegiftscatalog.com/africa-gifts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39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38.pn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39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50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54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58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39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38.png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39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7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8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5.jpeg"/><Relationship Id="rId7" Type="http://schemas.openxmlformats.org/officeDocument/2006/relationships/image" Target="../media/image8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7" Type="http://schemas.openxmlformats.org/officeDocument/2006/relationships/image" Target="../media/image9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jpe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4.png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image" Target="../media/image99.png"/><Relationship Id="rId7" Type="http://schemas.openxmlformats.org/officeDocument/2006/relationships/image" Target="../media/image10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0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11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eg"/><Relationship Id="rId3" Type="http://schemas.openxmlformats.org/officeDocument/2006/relationships/image" Target="../media/image2.png"/><Relationship Id="rId7" Type="http://schemas.openxmlformats.org/officeDocument/2006/relationships/image" Target="../media/image11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10" Type="http://schemas.openxmlformats.org/officeDocument/2006/relationships/image" Target="../media/image120.jpeg"/><Relationship Id="rId4" Type="http://schemas.openxmlformats.org/officeDocument/2006/relationships/image" Target="../media/image114.jpeg"/><Relationship Id="rId9" Type="http://schemas.openxmlformats.org/officeDocument/2006/relationships/image" Target="../media/image11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4.jpeg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4.jpeg"/><Relationship Id="rId4" Type="http://schemas.openxmlformats.org/officeDocument/2006/relationships/image" Target="../media/image12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7" Type="http://schemas.openxmlformats.org/officeDocument/2006/relationships/image" Target="../media/image138.sv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png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7" Type="http://schemas.openxmlformats.org/officeDocument/2006/relationships/image" Target="../media/image138.sv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png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7" Type="http://schemas.openxmlformats.org/officeDocument/2006/relationships/image" Target="../media/image66.sv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144.jpeg"/><Relationship Id="rId4" Type="http://schemas.openxmlformats.org/officeDocument/2006/relationships/image" Target="../media/image143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jpeg"/><Relationship Id="rId3" Type="http://schemas.openxmlformats.org/officeDocument/2006/relationships/image" Target="../media/image145.png"/><Relationship Id="rId7" Type="http://schemas.openxmlformats.org/officeDocument/2006/relationships/image" Target="../media/image14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8.jpeg"/><Relationship Id="rId5" Type="http://schemas.openxmlformats.org/officeDocument/2006/relationships/image" Target="../media/image147.jpeg"/><Relationship Id="rId4" Type="http://schemas.openxmlformats.org/officeDocument/2006/relationships/image" Target="../media/image14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ebsite.ae/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1.png"/><Relationship Id="rId4" Type="http://schemas.openxmlformats.org/officeDocument/2006/relationships/hyperlink" Target="https://www.thegiftscatalog.com/africa-gifts/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1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3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10" Type="http://schemas.openxmlformats.org/officeDocument/2006/relationships/image" Target="../media/image6.png"/><Relationship Id="rId4" Type="http://schemas.openxmlformats.org/officeDocument/2006/relationships/image" Target="../media/image27.jpeg"/><Relationship Id="rId9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9AA28E38-E055-C159-8021-75EF80CEFCCF}"/>
              </a:ext>
            </a:extLst>
          </p:cNvPr>
          <p:cNvSpPr txBox="1"/>
          <p:nvPr/>
        </p:nvSpPr>
        <p:spPr>
          <a:xfrm>
            <a:off x="513479" y="1458284"/>
            <a:ext cx="40850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i="1" dirty="0">
                <a:solidFill>
                  <a:srgbClr val="4966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LOGO HERE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CF2D17-5228-A111-B2E5-7C930EB4746F}"/>
              </a:ext>
            </a:extLst>
          </p:cNvPr>
          <p:cNvSpPr txBox="1"/>
          <p:nvPr/>
        </p:nvSpPr>
        <p:spPr>
          <a:xfrm>
            <a:off x="513479" y="3661830"/>
            <a:ext cx="58329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49667C"/>
                </a:solidFill>
                <a:latin typeface="Avenir Next LT Pro Light" panose="020B0304020202020204" pitchFamily="34" charset="0"/>
              </a:rPr>
              <a:t>Branded merchandise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49667C"/>
                </a:solidFill>
                <a:latin typeface="Avenir Next LT Pro Light" panose="020B0304020202020204" pitchFamily="34" charset="0"/>
              </a:rPr>
              <a:t>Corporate &amp; promotional gifts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49667C"/>
                </a:solidFill>
                <a:latin typeface="Avenir Next LT Pro Light" panose="020B0304020202020204" pitchFamily="34" charset="0"/>
              </a:rPr>
              <a:t>Sustainable giveaways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49667C"/>
                </a:solidFill>
                <a:latin typeface="Avenir Next LT Pro Light" panose="020B0304020202020204" pitchFamily="34" charset="0"/>
              </a:rPr>
              <a:t>Trendy, creative, innovative</a:t>
            </a:r>
          </a:p>
        </p:txBody>
      </p:sp>
      <p:sp>
        <p:nvSpPr>
          <p:cNvPr id="3" name="Rectangle: Rounded Corners 2">
            <a:hlinkClick r:id="rId2"/>
            <a:extLst>
              <a:ext uri="{FF2B5EF4-FFF2-40B4-BE49-F238E27FC236}">
                <a16:creationId xmlns:a16="http://schemas.microsoft.com/office/drawing/2014/main" id="{53592B44-F238-521D-0B90-B3E205829901}"/>
              </a:ext>
            </a:extLst>
          </p:cNvPr>
          <p:cNvSpPr/>
          <p:nvPr/>
        </p:nvSpPr>
        <p:spPr>
          <a:xfrm>
            <a:off x="659253" y="5436218"/>
            <a:ext cx="1567753" cy="506242"/>
          </a:xfrm>
          <a:prstGeom prst="roundRect">
            <a:avLst/>
          </a:prstGeom>
          <a:solidFill>
            <a:srgbClr val="49667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See catalogue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F7198A-00A4-E15D-CC0A-3107B7CB18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2904" y="0"/>
            <a:ext cx="6679096" cy="688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4435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37130" y="950011"/>
            <a:ext cx="550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Askas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Bamboo 8000mAh Wireless </a:t>
            </a:r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Powerbank</a:t>
            </a:r>
            <a:endParaRPr lang="en-GB" sz="2800" b="1" dirty="0">
              <a:solidFill>
                <a:schemeClr val="tx1">
                  <a:lumMod val="85000"/>
                  <a:lumOff val="1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F7E08C85-EE1F-7ECD-A1D9-FA8ECF67ED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7325131"/>
              </p:ext>
            </p:extLst>
          </p:nvPr>
        </p:nvGraphicFramePr>
        <p:xfrm>
          <a:off x="6627798" y="5398557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537129" y="4243889"/>
            <a:ext cx="40025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Treated with </a:t>
            </a:r>
            <a:r>
              <a:rPr lang="en-GB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Biomaster</a:t>
            </a: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Antimicrobial Technology from the UK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FSC Certified Bamboo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Fashion 8000 </a:t>
            </a:r>
            <a:r>
              <a:rPr lang="en-GB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mAh</a:t>
            </a: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Wireless </a:t>
            </a:r>
            <a:r>
              <a:rPr lang="en-GB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Powerbank</a:t>
            </a:r>
            <a:endParaRPr lang="en-GB" sz="1400" dirty="0">
              <a:solidFill>
                <a:schemeClr val="tx1">
                  <a:lumMod val="85000"/>
                  <a:lumOff val="15000"/>
                </a:schemeClr>
              </a:solidFill>
              <a:latin typeface="Tw Cen MT" panose="020B0602020104020603" pitchFamily="34" charset="0"/>
            </a:endParaRPr>
          </a:p>
        </p:txBody>
      </p:sp>
      <p:pic>
        <p:nvPicPr>
          <p:cNvPr id="6" name="Picture 5" descr="A picture containing text, wooden, wood&#10;&#10;Description automatically generated">
            <a:extLst>
              <a:ext uri="{FF2B5EF4-FFF2-40B4-BE49-F238E27FC236}">
                <a16:creationId xmlns:a16="http://schemas.microsoft.com/office/drawing/2014/main" id="{EF41F5CD-E970-B8D0-B233-9C4F410214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130" y="1938920"/>
            <a:ext cx="1875488" cy="2173705"/>
          </a:xfrm>
          <a:prstGeom prst="rect">
            <a:avLst/>
          </a:prstGeom>
        </p:spPr>
      </p:pic>
      <p:pic>
        <p:nvPicPr>
          <p:cNvPr id="16" name="Picture 15" descr="A picture containing electronics&#10;&#10;Description automatically generated">
            <a:extLst>
              <a:ext uri="{FF2B5EF4-FFF2-40B4-BE49-F238E27FC236}">
                <a16:creationId xmlns:a16="http://schemas.microsoft.com/office/drawing/2014/main" id="{6A495089-AE61-86DC-B755-9018E2BE4C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954" y="2313188"/>
            <a:ext cx="2846868" cy="1601303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DC82BE49-DB14-D14C-492E-CCB2CE88C4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27798" y="313752"/>
            <a:ext cx="1823475" cy="435698"/>
          </a:xfrm>
          <a:prstGeom prst="rect">
            <a:avLst/>
          </a:prstGeom>
        </p:spPr>
      </p:pic>
      <p:pic>
        <p:nvPicPr>
          <p:cNvPr id="11" name="Picture 10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0E13E192-1B92-713C-C0A5-F57F4A2BD26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6015" y="0"/>
            <a:ext cx="62650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4377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RODEZ - @memorii 10000mAh Tempered Glass Powerban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87998" y="1868586"/>
            <a:ext cx="2765868" cy="2365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F7E08C85-EE1F-7ECD-A1D9-FA8ECF67ED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3451394"/>
              </p:ext>
            </p:extLst>
          </p:nvPr>
        </p:nvGraphicFramePr>
        <p:xfrm>
          <a:off x="6831921" y="5203447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687998" y="4125173"/>
            <a:ext cx="34212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Excellent </a:t>
            </a:r>
            <a:r>
              <a:rPr lang="en-GB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BRing</a:t>
            </a: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Space on Tempered Glass Surface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Latest Type-C Input &amp; Output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/>
              <a:t>Capacity : 10,000 </a:t>
            </a:r>
            <a:r>
              <a:rPr lang="en-US" sz="1400" dirty="0" err="1"/>
              <a:t>mAh</a:t>
            </a:r>
            <a:endParaRPr lang="en-GB" sz="1400" dirty="0">
              <a:solidFill>
                <a:schemeClr val="tx1">
                  <a:lumMod val="85000"/>
                  <a:lumOff val="1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74729" y="948771"/>
            <a:ext cx="550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Rodez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Tempered Glass 10,000mAh </a:t>
            </a:r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Powerbank</a:t>
            </a:r>
            <a:endParaRPr lang="en-GB" sz="2800" b="1" dirty="0">
              <a:solidFill>
                <a:schemeClr val="tx1">
                  <a:lumMod val="85000"/>
                  <a:lumOff val="15000"/>
                </a:schemeClr>
              </a:solidFill>
              <a:latin typeface="Tw Cen MT" panose="020B0602020104020603" pitchFamily="34" charset="0"/>
            </a:endParaRPr>
          </a:p>
        </p:txBody>
      </p:sp>
      <p:pic>
        <p:nvPicPr>
          <p:cNvPr id="14342" name="Picture 6" descr="RODEZ - @memorii 10000mAh Tempered Glass Powerbank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327589" y="2070339"/>
            <a:ext cx="1992507" cy="1504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Qr code&#10;&#10;Description automatically generated">
            <a:extLst>
              <a:ext uri="{FF2B5EF4-FFF2-40B4-BE49-F238E27FC236}">
                <a16:creationId xmlns:a16="http://schemas.microsoft.com/office/drawing/2014/main" id="{491D1607-4E83-96CD-5572-66141E20E16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55"/>
          <a:stretch/>
        </p:blipFill>
        <p:spPr>
          <a:xfrm>
            <a:off x="-29817" y="0"/>
            <a:ext cx="6140038" cy="6858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D1381204-CD26-2B21-0024-05DBD54500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27798" y="313752"/>
            <a:ext cx="1823475" cy="43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9256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F7E08C85-EE1F-7ECD-A1D9-FA8ECF67EDDC}"/>
              </a:ext>
            </a:extLst>
          </p:cNvPr>
          <p:cNvGraphicFramePr>
            <a:graphicFrameLocks noGrp="1"/>
          </p:cNvGraphicFramePr>
          <p:nvPr/>
        </p:nvGraphicFramePr>
        <p:xfrm>
          <a:off x="6726858" y="5159838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651430" y="3944052"/>
            <a:ext cx="34212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Excellent </a:t>
            </a:r>
            <a:r>
              <a:rPr lang="en-GB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BRing</a:t>
            </a: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Space on Scratch-Proof Tempered Glass Surface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Wireless Output: 5W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Smooth Rubberised Surface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37130" y="978405"/>
            <a:ext cx="5505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Rennes 5W Wireless Charger</a:t>
            </a:r>
          </a:p>
        </p:txBody>
      </p:sp>
      <p:pic>
        <p:nvPicPr>
          <p:cNvPr id="11" name="Graphic 20">
            <a:extLst>
              <a:ext uri="{FF2B5EF4-FFF2-40B4-BE49-F238E27FC236}">
                <a16:creationId xmlns:a16="http://schemas.microsoft.com/office/drawing/2014/main" id="{783921CE-7643-454C-95F1-63E36E9BBD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51430" y="268779"/>
            <a:ext cx="1961362" cy="468644"/>
          </a:xfrm>
          <a:prstGeom prst="rect">
            <a:avLst/>
          </a:prstGeom>
        </p:spPr>
      </p:pic>
      <p:pic>
        <p:nvPicPr>
          <p:cNvPr id="13" name="Picture 12" descr="RENNES - @memorii 5W Wireless Charger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37130" y="1623981"/>
            <a:ext cx="2737237" cy="210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RENNES - @memorii 5W Wireless Charger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43372" y="1538297"/>
            <a:ext cx="1862138" cy="1179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 descr="RENNES - @memorii 5W Wireless Charger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579172" y="2754083"/>
            <a:ext cx="1747634" cy="1212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713F49-30E7-8B78-BA0F-6A6F99A5721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67" y="0"/>
            <a:ext cx="60937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854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627798" y="4249777"/>
            <a:ext cx="45715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5 WATT Wireless Charger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Including 100 cm Micro USB Cable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Light-Up Logo When Engraved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73464" y="950263"/>
            <a:ext cx="45715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Corinto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5W Wireless Charger With Light Up Logo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F7E08C85-EE1F-7ECD-A1D9-FA8ECF67EDDC}"/>
              </a:ext>
            </a:extLst>
          </p:cNvPr>
          <p:cNvGraphicFramePr>
            <a:graphicFrameLocks noGrp="1"/>
          </p:cNvGraphicFramePr>
          <p:nvPr/>
        </p:nvGraphicFramePr>
        <p:xfrm>
          <a:off x="6726858" y="5159838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  <p:pic>
        <p:nvPicPr>
          <p:cNvPr id="6146" name="Picture 2" descr="CORINTO - @memorii 5W Wireless Charger With Light Up Log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0861" y="1060180"/>
            <a:ext cx="4435108" cy="490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73765" y="2170566"/>
            <a:ext cx="1579222" cy="1739697"/>
          </a:xfrm>
          <a:prstGeom prst="rect">
            <a:avLst/>
          </a:prstGeom>
        </p:spPr>
      </p:pic>
      <p:pic>
        <p:nvPicPr>
          <p:cNvPr id="6148" name="Picture 4" descr="CORINTO - @memorii 5W Wireless Charger With Light Up Logo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86060" y="2121007"/>
            <a:ext cx="1548828" cy="1912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1A248E-25CF-4911-9C1A-E8F0AAB3326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9780" y="920860"/>
            <a:ext cx="2292377" cy="250814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7F53C759-F4E8-3CEC-3F2D-29764D1414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627798" y="313752"/>
            <a:ext cx="1823475" cy="43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524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Picture 6" descr="SOMOTO - @memorii Wireless Powerbank, Speaker &amp;amp; Alarm Clock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9960"/>
          <a:stretch/>
        </p:blipFill>
        <p:spPr bwMode="auto">
          <a:xfrm>
            <a:off x="10649806" y="1908692"/>
            <a:ext cx="1304032" cy="2316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651430" y="3747737"/>
            <a:ext cx="45715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Powerful Sound Wireless Speaker with 10 hours playtime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5W Wireless Charger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Digital Alarm Clock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4000 </a:t>
            </a:r>
            <a:r>
              <a:rPr lang="en-GB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mAh</a:t>
            </a: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Built-in </a:t>
            </a:r>
            <a:r>
              <a:rPr lang="en-GB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powerbank</a:t>
            </a:r>
            <a:endParaRPr lang="en-GB" sz="1400" dirty="0">
              <a:solidFill>
                <a:schemeClr val="tx1">
                  <a:lumMod val="85000"/>
                  <a:lumOff val="15000"/>
                </a:schemeClr>
              </a:solidFill>
              <a:latin typeface="Tw Cen MT" panose="020B0602020104020603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54138" y="946315"/>
            <a:ext cx="550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Somoto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5W Wireless 4000mAh </a:t>
            </a:r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Powerbank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, Speaker &amp; Alarm Clock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F7E08C85-EE1F-7ECD-A1D9-FA8ECF67ED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9555551"/>
              </p:ext>
            </p:extLst>
          </p:nvPr>
        </p:nvGraphicFramePr>
        <p:xfrm>
          <a:off x="6726858" y="4877467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  <p:pic>
        <p:nvPicPr>
          <p:cNvPr id="12" name="Picture 10" descr="SOMOTO - @memorii 5W Speaker w/ 4000mAh Wireless Powerbank &amp;amp; Alarm Clock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34364" y="2094789"/>
            <a:ext cx="1465875" cy="1482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SOMOTO- @memorii 5W Wireless Speaker With Alarm Clock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384310" y="2373520"/>
            <a:ext cx="1981424" cy="117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erson holding a phone to his ear&#10;&#10;Description automatically generated with low confidence">
            <a:extLst>
              <a:ext uri="{FF2B5EF4-FFF2-40B4-BE49-F238E27FC236}">
                <a16:creationId xmlns:a16="http://schemas.microsoft.com/office/drawing/2014/main" id="{0A8D34C2-2E15-4FF7-AFB9-EF9E3B987F9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8218" y="0"/>
            <a:ext cx="6128257" cy="68580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2CAA9186-662D-D48A-B476-72D08BD72B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627798" y="313752"/>
            <a:ext cx="1823475" cy="43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2463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639956" y="3975186"/>
            <a:ext cx="531388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Equipped with UV sterilization, this TWS is cleaner and safer to use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Earbuds in the charging case and the UV will automatically sterilize the bacteria for 90 seconds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The earbuds have a 35 </a:t>
            </a:r>
            <a:r>
              <a:rPr lang="en-GB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mAh</a:t>
            </a: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battery and can be re-charged in the 400 </a:t>
            </a:r>
            <a:r>
              <a:rPr lang="en-GB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mAh</a:t>
            </a: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charging case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37128" y="899125"/>
            <a:ext cx="550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Skole TWS UV-C Earbuds With Sterilization Case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15" name="Table 6">
            <a:extLst>
              <a:ext uri="{FF2B5EF4-FFF2-40B4-BE49-F238E27FC236}">
                <a16:creationId xmlns:a16="http://schemas.microsoft.com/office/drawing/2014/main" id="{1A049412-3117-4E0C-A976-02E4B6E2FA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5637169"/>
              </p:ext>
            </p:extLst>
          </p:nvPr>
        </p:nvGraphicFramePr>
        <p:xfrm>
          <a:off x="6639956" y="5377894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0A792D82-9E97-4B83-8988-C41D52B757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02180" y="1835420"/>
            <a:ext cx="1775619" cy="196288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8B5770B-2F36-47FC-92DF-4EFE5C356F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5293" y="1978123"/>
            <a:ext cx="2027350" cy="176390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2D2AC20-1974-4F76-A0F0-C2B7BE4AEDD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5766" y="2273880"/>
            <a:ext cx="1678072" cy="1025488"/>
          </a:xfrm>
          <a:prstGeom prst="rect">
            <a:avLst/>
          </a:prstGeom>
        </p:spPr>
      </p:pic>
      <p:pic>
        <p:nvPicPr>
          <p:cNvPr id="3" name="Picture 2" descr="A person holding her hand to her face&#10;&#10;Description automatically generated with low confidence">
            <a:extLst>
              <a:ext uri="{FF2B5EF4-FFF2-40B4-BE49-F238E27FC236}">
                <a16:creationId xmlns:a16="http://schemas.microsoft.com/office/drawing/2014/main" id="{BC23A4DC-457B-5392-0DF5-BBD7A489242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3283" y="0"/>
            <a:ext cx="6174240" cy="6870319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CD58D9C2-795D-4830-F082-E885BE687E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627798" y="313752"/>
            <a:ext cx="1823475" cy="43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8502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639956" y="3231891"/>
            <a:ext cx="531388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Cergy</a:t>
            </a: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is the perfect item for on your desk or table!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The light up logo area on the front allows for a large logo space with great visibility making it a perfect gift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This trendy desk organizer allows you to keep your desk tidy and charge your phone without any wires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Including 100 cm micro USB cable to connect the charger to a power source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5W wireless charging. Input DC 5V/ 1.5A. Output: 5V/800mA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37128" y="899125"/>
            <a:ext cx="5505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Cergy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5W Wireless Charger Desktop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CD58D9C2-795D-4830-F082-E885BE687E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27798" y="313752"/>
            <a:ext cx="1823475" cy="435698"/>
          </a:xfrm>
          <a:prstGeom prst="rect">
            <a:avLst/>
          </a:prstGeom>
        </p:spPr>
      </p:pic>
      <p:pic>
        <p:nvPicPr>
          <p:cNvPr id="2" name="Picture 2" descr="CERGY - @memorii 5W Wireless Charger Desktop">
            <a:extLst>
              <a:ext uri="{FF2B5EF4-FFF2-40B4-BE49-F238E27FC236}">
                <a16:creationId xmlns:a16="http://schemas.microsoft.com/office/drawing/2014/main" id="{256A5174-4616-480F-B1DE-457F0BEDB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22" y="632476"/>
            <a:ext cx="5541818" cy="5541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ERGY - @memorii 5W Wireless Charger Desktop">
            <a:extLst>
              <a:ext uri="{FF2B5EF4-FFF2-40B4-BE49-F238E27FC236}">
                <a16:creationId xmlns:a16="http://schemas.microsoft.com/office/drawing/2014/main" id="{83541761-200C-4AE5-BA13-D353ACD009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" t="18266" b="25121"/>
          <a:stretch/>
        </p:blipFill>
        <p:spPr bwMode="auto">
          <a:xfrm>
            <a:off x="6659621" y="1581123"/>
            <a:ext cx="2253786" cy="128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ERGY - @memorii 5W Wireless Charger Desktop">
            <a:extLst>
              <a:ext uri="{FF2B5EF4-FFF2-40B4-BE49-F238E27FC236}">
                <a16:creationId xmlns:a16="http://schemas.microsoft.com/office/drawing/2014/main" id="{7A07E2C9-2EB8-4C09-A980-A7F7B41036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2" t="12298" r="3783" b="12379"/>
          <a:stretch/>
        </p:blipFill>
        <p:spPr bwMode="auto">
          <a:xfrm>
            <a:off x="9647288" y="1556135"/>
            <a:ext cx="1650583" cy="1330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Table 6">
            <a:extLst>
              <a:ext uri="{FF2B5EF4-FFF2-40B4-BE49-F238E27FC236}">
                <a16:creationId xmlns:a16="http://schemas.microsoft.com/office/drawing/2014/main" id="{F7E08C85-EE1F-7ECD-A1D9-FA8ECF67EDDC}"/>
              </a:ext>
            </a:extLst>
          </p:cNvPr>
          <p:cNvGraphicFramePr>
            <a:graphicFrameLocks noGrp="1"/>
          </p:cNvGraphicFramePr>
          <p:nvPr/>
        </p:nvGraphicFramePr>
        <p:xfrm>
          <a:off x="6703923" y="5220352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42947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654625" y="3855734"/>
            <a:ext cx="488619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 err="1">
                <a:latin typeface="Tw Cen MT" panose="020B0602020104020603" pitchFamily="34" charset="0"/>
              </a:rPr>
              <a:t>Sopot</a:t>
            </a:r>
            <a:r>
              <a:rPr lang="en-GB" sz="1400" dirty="0">
                <a:latin typeface="Tw Cen MT" panose="020B0602020104020603" pitchFamily="34" charset="0"/>
              </a:rPr>
              <a:t> is a 5000 </a:t>
            </a:r>
            <a:r>
              <a:rPr lang="en-GB" sz="1400" dirty="0" err="1">
                <a:latin typeface="Tw Cen MT" panose="020B0602020104020603" pitchFamily="34" charset="0"/>
              </a:rPr>
              <a:t>mAh</a:t>
            </a:r>
            <a:r>
              <a:rPr lang="en-GB" sz="1400" dirty="0">
                <a:latin typeface="Tw Cen MT" panose="020B0602020104020603" pitchFamily="34" charset="0"/>
              </a:rPr>
              <a:t> </a:t>
            </a:r>
            <a:r>
              <a:rPr lang="en-GB" sz="1400" dirty="0" err="1">
                <a:latin typeface="Tw Cen MT" panose="020B0602020104020603" pitchFamily="34" charset="0"/>
              </a:rPr>
              <a:t>powerbank</a:t>
            </a:r>
            <a:r>
              <a:rPr lang="en-GB" sz="1400" dirty="0">
                <a:latin typeface="Tw Cen MT" panose="020B0602020104020603" pitchFamily="34" charset="0"/>
              </a:rPr>
              <a:t> with USB 2.0 input and Type-C output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latin typeface="Tw Cen MT" panose="020B0602020104020603" pitchFamily="34" charset="0"/>
              </a:rPr>
              <a:t>The </a:t>
            </a:r>
            <a:r>
              <a:rPr lang="en-GB" sz="1400" dirty="0" err="1">
                <a:latin typeface="Tw Cen MT" panose="020B0602020104020603" pitchFamily="34" charset="0"/>
              </a:rPr>
              <a:t>powerbank</a:t>
            </a:r>
            <a:r>
              <a:rPr lang="en-GB" sz="1400" dirty="0">
                <a:latin typeface="Tw Cen MT" panose="020B0602020104020603" pitchFamily="34" charset="0"/>
              </a:rPr>
              <a:t> has the option for an engraved logo on the front panel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latin typeface="Tw Cen MT" panose="020B0602020104020603" pitchFamily="34" charset="0"/>
              </a:rPr>
              <a:t>A set of 4 LED indicators display available power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F7E08C85-EE1F-7ECD-A1D9-FA8ECF67EDDC}"/>
              </a:ext>
            </a:extLst>
          </p:cNvPr>
          <p:cNvGraphicFramePr>
            <a:graphicFrameLocks noGrp="1"/>
          </p:cNvGraphicFramePr>
          <p:nvPr/>
        </p:nvGraphicFramePr>
        <p:xfrm>
          <a:off x="6703923" y="5220352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F2680C9B-751E-4F71-BE57-0EACDEBDD756}"/>
              </a:ext>
            </a:extLst>
          </p:cNvPr>
          <p:cNvSpPr txBox="1"/>
          <p:nvPr/>
        </p:nvSpPr>
        <p:spPr>
          <a:xfrm>
            <a:off x="6558086" y="1124074"/>
            <a:ext cx="550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Sopot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5000 </a:t>
            </a:r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mAh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</a:t>
            </a:r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Powerbank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with Light-Up Logo</a:t>
            </a:r>
          </a:p>
        </p:txBody>
      </p:sp>
      <p:pic>
        <p:nvPicPr>
          <p:cNvPr id="12" name="Graphic 1">
            <a:extLst>
              <a:ext uri="{FF2B5EF4-FFF2-40B4-BE49-F238E27FC236}">
                <a16:creationId xmlns:a16="http://schemas.microsoft.com/office/drawing/2014/main" id="{301DFEAA-6935-68D3-3399-AD4B58586B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77139" y="455305"/>
            <a:ext cx="1599697" cy="552109"/>
          </a:xfrm>
          <a:prstGeom prst="rect">
            <a:avLst/>
          </a:prstGeom>
        </p:spPr>
      </p:pic>
      <p:pic>
        <p:nvPicPr>
          <p:cNvPr id="1030" name="Picture 6" descr="SOPOT - @memorii 5000 mAh Powerbank with Light-Up Logo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" t="7481" r="3106" b="11189"/>
          <a:stretch/>
        </p:blipFill>
        <p:spPr bwMode="auto">
          <a:xfrm>
            <a:off x="376588" y="961548"/>
            <a:ext cx="5740252" cy="4934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OPOT - @memorii 5000 mAh Powerbank with Light-Up 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139" y="2152412"/>
            <a:ext cx="1784432" cy="178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03" t="2709" r="24930" b="6041"/>
          <a:stretch/>
        </p:blipFill>
        <p:spPr>
          <a:xfrm>
            <a:off x="8907341" y="2078181"/>
            <a:ext cx="933192" cy="1731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1292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635042" y="3758443"/>
            <a:ext cx="44313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Kills </a:t>
            </a:r>
            <a:r>
              <a:rPr lang="en-GB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upto</a:t>
            </a: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99.9% Bacteria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90 Seconds Quick Clean or 5 Minutes Complete Clean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Built-in 5W Wireless Charger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58086" y="952620"/>
            <a:ext cx="550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Tigre UV-C Sterilization Box with 5W Wireless Charger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Graphic 6">
            <a:extLst>
              <a:ext uri="{FF2B5EF4-FFF2-40B4-BE49-F238E27FC236}">
                <a16:creationId xmlns:a16="http://schemas.microsoft.com/office/drawing/2014/main" id="{EC7365C8-309C-4632-A5CB-DAA67B21E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65433" y="278707"/>
            <a:ext cx="2097454" cy="723901"/>
          </a:xfrm>
          <a:prstGeom prst="rect">
            <a:avLst/>
          </a:prstGeom>
        </p:spPr>
      </p:pic>
      <p:pic>
        <p:nvPicPr>
          <p:cNvPr id="1030" name="Picture 6" descr="TIGRE - SANTHOME UV-C Sterilization Box with 5W Wireless Charger">
            <a:extLst>
              <a:ext uri="{FF2B5EF4-FFF2-40B4-BE49-F238E27FC236}">
                <a16:creationId xmlns:a16="http://schemas.microsoft.com/office/drawing/2014/main" id="{5E7D00B6-5482-4DC7-83C0-353234796B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02" r="5397" b="26156"/>
          <a:stretch/>
        </p:blipFill>
        <p:spPr bwMode="auto">
          <a:xfrm>
            <a:off x="660354" y="258198"/>
            <a:ext cx="5361892" cy="3448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TIGRE - SANTHOME UV-C Sterilization Box with 5W Wireless Charger">
            <a:extLst>
              <a:ext uri="{FF2B5EF4-FFF2-40B4-BE49-F238E27FC236}">
                <a16:creationId xmlns:a16="http://schemas.microsoft.com/office/drawing/2014/main" id="{5FE9E062-510F-4F59-B916-314F368FCD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1" t="10829" r="3827" b="25130"/>
          <a:stretch/>
        </p:blipFill>
        <p:spPr bwMode="auto">
          <a:xfrm>
            <a:off x="9376903" y="2079359"/>
            <a:ext cx="2045164" cy="140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TIGRE - SANTHOME UV-C Sterilization Box with 5W Wireless Charger">
            <a:extLst>
              <a:ext uri="{FF2B5EF4-FFF2-40B4-BE49-F238E27FC236}">
                <a16:creationId xmlns:a16="http://schemas.microsoft.com/office/drawing/2014/main" id="{587DFCD7-2217-4F32-8A65-33C8047232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2" t="11440" r="6356" b="17449"/>
          <a:stretch/>
        </p:blipFill>
        <p:spPr bwMode="auto">
          <a:xfrm>
            <a:off x="2313964" y="3829563"/>
            <a:ext cx="3474720" cy="276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IGRE - SANTHOME UV-C Sterilization Box with 5W Wireless Charger">
            <a:extLst>
              <a:ext uri="{FF2B5EF4-FFF2-40B4-BE49-F238E27FC236}">
                <a16:creationId xmlns:a16="http://schemas.microsoft.com/office/drawing/2014/main" id="{D63F3C32-2318-4A9E-A573-38EFF918A8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" t="28170" r="3986" b="20065"/>
          <a:stretch/>
        </p:blipFill>
        <p:spPr bwMode="auto">
          <a:xfrm>
            <a:off x="6704958" y="2157238"/>
            <a:ext cx="2258465" cy="1249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Table 6">
            <a:extLst>
              <a:ext uri="{FF2B5EF4-FFF2-40B4-BE49-F238E27FC236}">
                <a16:creationId xmlns:a16="http://schemas.microsoft.com/office/drawing/2014/main" id="{F7E08C85-EE1F-7ECD-A1D9-FA8ECF67EDDC}"/>
              </a:ext>
            </a:extLst>
          </p:cNvPr>
          <p:cNvGraphicFramePr>
            <a:graphicFrameLocks noGrp="1"/>
          </p:cNvGraphicFramePr>
          <p:nvPr/>
        </p:nvGraphicFramePr>
        <p:xfrm>
          <a:off x="6703923" y="5220352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1949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672534" y="3961646"/>
            <a:ext cx="463005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Vacuum Insulated S.S. bottle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Cold for 10 hours, Hot for 5 hours 500 ml Capacity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Double Walled </a:t>
            </a:r>
            <a:r>
              <a:rPr lang="en-GB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Leakproof</a:t>
            </a:r>
            <a:endParaRPr lang="en-GB" sz="1400" dirty="0">
              <a:solidFill>
                <a:schemeClr val="tx1">
                  <a:lumMod val="85000"/>
                  <a:lumOff val="15000"/>
                </a:schemeClr>
              </a:solidFill>
              <a:latin typeface="Tw Cen MT" panose="020B06020201040206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SS 304 inside SS 201 outside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Elegant Soft Touch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F7E08C85-EE1F-7ECD-A1D9-FA8ECF67ED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7573804"/>
              </p:ext>
            </p:extLst>
          </p:nvPr>
        </p:nvGraphicFramePr>
        <p:xfrm>
          <a:off x="6712017" y="5219206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602804" y="876521"/>
            <a:ext cx="550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Grodno Soft Touch Insulated </a:t>
            </a:r>
          </a:p>
          <a:p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Water Bottle – 500ml</a:t>
            </a:r>
          </a:p>
        </p:txBody>
      </p:sp>
      <p:pic>
        <p:nvPicPr>
          <p:cNvPr id="10" name="Picture 6" descr="GRODNO - Soft Touch Insulated Water Bottle - Black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055216" y="1965963"/>
            <a:ext cx="627381" cy="2016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GRODNO - Rubberized Vacuum Cola Bottle - Black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7696" y="499642"/>
            <a:ext cx="6041958" cy="5858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GRODNO - Soft Touch Insulated Water Bottle - Grey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72534" y="1945065"/>
            <a:ext cx="607166" cy="1987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GRODNO - Soft Touch Insulated Water Bottle - Navy Blue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83915" y="1945065"/>
            <a:ext cx="595434" cy="1987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GRODNO - Soft Touch Insulated Water Bottle - White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73734" y="1945065"/>
            <a:ext cx="595667" cy="2016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3340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566407" y="4344931"/>
            <a:ext cx="4423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Made from GRS Certified </a:t>
            </a:r>
            <a:r>
              <a:rPr lang="en-GB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rPET</a:t>
            </a:r>
            <a:endParaRPr lang="en-GB" sz="1400" dirty="0">
              <a:solidFill>
                <a:schemeClr val="tx1">
                  <a:lumMod val="85000"/>
                  <a:lumOff val="15000"/>
                </a:schemeClr>
              </a:solidFill>
              <a:latin typeface="Tw Cen MT" panose="020B06020201040206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Modern minimalist design</a:t>
            </a:r>
          </a:p>
        </p:txBody>
      </p:sp>
      <p:graphicFrame>
        <p:nvGraphicFramePr>
          <p:cNvPr id="20" name="Table 6">
            <a:extLst>
              <a:ext uri="{FF2B5EF4-FFF2-40B4-BE49-F238E27FC236}">
                <a16:creationId xmlns:a16="http://schemas.microsoft.com/office/drawing/2014/main" id="{CA548C9E-C13B-22E2-A1AF-8491284972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0972082"/>
              </p:ext>
            </p:extLst>
          </p:nvPr>
        </p:nvGraphicFramePr>
        <p:xfrm>
          <a:off x="6648221" y="5009760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66407" y="968785"/>
            <a:ext cx="56255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Baruth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- </a:t>
            </a:r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Giftology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GRS-certified Recycled RPET Backpack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605D4A9-DAD0-CEEA-7E91-98D6552668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8221" y="323120"/>
            <a:ext cx="1728164" cy="559775"/>
          </a:xfrm>
          <a:prstGeom prst="rect">
            <a:avLst/>
          </a:prstGeom>
        </p:spPr>
      </p:pic>
      <p:pic>
        <p:nvPicPr>
          <p:cNvPr id="7176" name="Picture 8" descr="BARUTH - Giftology GRS-certified Recycled RPET Backpack - Blu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98067" y="1969163"/>
            <a:ext cx="1645680" cy="209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BARUTH - Giftology GRS-certified Recycled RPET Backpack - Grey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143747" y="1969163"/>
            <a:ext cx="1496458" cy="2107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8" name="Picture 2" descr="BARUTH - Giftology GRS-certified Recycled RPET Backpack - Black">
            <a:extLst>
              <a:ext uri="{FF2B5EF4-FFF2-40B4-BE49-F238E27FC236}">
                <a16:creationId xmlns:a16="http://schemas.microsoft.com/office/drawing/2014/main" id="{8005D49C-5102-4D2F-BE3E-2E3DDE4E45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723279" y="1989934"/>
            <a:ext cx="1669928" cy="2107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61517B3E-9789-D573-C60D-37FEA2546E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176" y="180144"/>
            <a:ext cx="1487288" cy="690845"/>
          </a:xfrm>
          <a:prstGeom prst="rect">
            <a:avLst/>
          </a:prstGeom>
        </p:spPr>
      </p:pic>
      <p:pic>
        <p:nvPicPr>
          <p:cNvPr id="5" name="Picture 4" descr="A group of luggage bags&#10;&#10;Description automatically generated with low confidence">
            <a:extLst>
              <a:ext uri="{FF2B5EF4-FFF2-40B4-BE49-F238E27FC236}">
                <a16:creationId xmlns:a16="http://schemas.microsoft.com/office/drawing/2014/main" id="{D92AC62A-7692-287F-6209-34CBF103672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39" t="-2864" r="-2006" b="-8784"/>
          <a:stretch/>
        </p:blipFill>
        <p:spPr>
          <a:xfrm>
            <a:off x="84408" y="1461177"/>
            <a:ext cx="6119695" cy="405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0840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672535" y="3885313"/>
            <a:ext cx="392019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Easy Grip, Flat Sides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SS 304 Inside, SS 201 Outside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Wide Mouth Fits Ice Cube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Screw-On Cap; BPA Free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12 Hours Cold And 8 Hours Hot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F7E08C85-EE1F-7ECD-A1D9-FA8ECF67ED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8649708"/>
              </p:ext>
            </p:extLst>
          </p:nvPr>
        </p:nvGraphicFramePr>
        <p:xfrm>
          <a:off x="6726858" y="5159837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58674" y="861307"/>
            <a:ext cx="550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Galati Canteen Reusable Water Bottle with Insulation – 450ml</a:t>
            </a:r>
          </a:p>
        </p:txBody>
      </p:sp>
      <p:pic>
        <p:nvPicPr>
          <p:cNvPr id="13314" name="Picture 2" descr="GALATI - Hans Larsen Double Wall Stainless Steel Water Bottle - Black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968022" y="1896163"/>
            <a:ext cx="687024" cy="190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GALATI - Hans Larsen Double Wall Stainless Steel Water Bottle - Blac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95" y="946546"/>
            <a:ext cx="5890809" cy="4797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GALATI - Hans Larsen Double Wall Stainless Steel Water Bottle - Copper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72535" y="1936886"/>
            <a:ext cx="628379" cy="1826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6" name="Picture 14" descr="GALATI - Hans Larsen Double Wall Stainless Steel Water Bottle - White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02278" y="1908590"/>
            <a:ext cx="664379" cy="188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Graphic 11">
            <a:extLst>
              <a:ext uri="{FF2B5EF4-FFF2-40B4-BE49-F238E27FC236}">
                <a16:creationId xmlns:a16="http://schemas.microsoft.com/office/drawing/2014/main" id="{B013AD0C-D8D5-4C58-903E-9846169988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672535" y="372244"/>
            <a:ext cx="1735504" cy="326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0067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9829855" y="5189614"/>
            <a:ext cx="21791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470 ml Anti-Spill Mug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Double Walled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Leak Proof Design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Anti-Fall Suction Base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F7E08C85-EE1F-7ECD-A1D9-FA8ECF67ED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9975326"/>
              </p:ext>
            </p:extLst>
          </p:nvPr>
        </p:nvGraphicFramePr>
        <p:xfrm>
          <a:off x="6903974" y="5185133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672534" y="1028892"/>
            <a:ext cx="550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Eunoia Anti-Spill Suction Mug – Stainless Steel Insulated – 470ml</a:t>
            </a:r>
          </a:p>
        </p:txBody>
      </p:sp>
      <p:pic>
        <p:nvPicPr>
          <p:cNvPr id="20482" name="Picture 2" descr="EUNOIA - Hans Larsen Anti-Spill Mug with White lid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63421" y="2111920"/>
            <a:ext cx="1419519" cy="266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EUNOIA - Hans Larsen Anti-Spill Mug with Black lid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92377" y="591269"/>
            <a:ext cx="3079573" cy="559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Graphic 11">
            <a:extLst>
              <a:ext uri="{FF2B5EF4-FFF2-40B4-BE49-F238E27FC236}">
                <a16:creationId xmlns:a16="http://schemas.microsoft.com/office/drawing/2014/main" id="{B013AD0C-D8D5-4C58-903E-9846169988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63421" y="371372"/>
            <a:ext cx="1735504" cy="326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5725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590938" y="4269444"/>
            <a:ext cx="44556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Gift Set with colour matched items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Vacuum Bottle, Metal Pen and A5 notebook in gift box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All items with premium soft touch coating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37130" y="958630"/>
            <a:ext cx="550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Lauta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Set of Stainless Bottle, Notebook and Pen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F7E08C85-EE1F-7ECD-A1D9-FA8ECF67EDDC}"/>
              </a:ext>
            </a:extLst>
          </p:cNvPr>
          <p:cNvGraphicFramePr>
            <a:graphicFrameLocks noGrp="1"/>
          </p:cNvGraphicFramePr>
          <p:nvPr/>
        </p:nvGraphicFramePr>
        <p:xfrm>
          <a:off x="6726858" y="5159838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  <p:pic>
        <p:nvPicPr>
          <p:cNvPr id="6148" name="Picture 4" descr="LAUTA - Giftology Set of Stainless Bottle, Notebook and Pen - Blu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50143" y="2015238"/>
            <a:ext cx="1353635" cy="196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LAUTA - Giftology Set of Stainless Bottle, Notebook and Pen - Grey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32437" y="2017280"/>
            <a:ext cx="1315092" cy="196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LAUTA - Giftology Set of Stainless Bottle, Notebook and Pen - Whit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776188" y="2022043"/>
            <a:ext cx="1340728" cy="196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605D4A9-DAD0-CEEA-7E91-98D6552668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1752" y="426095"/>
            <a:ext cx="1394986" cy="451854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31A98821-4008-958D-9B5A-D676D74D91A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755" t="7006" r="15094" b="247"/>
          <a:stretch/>
        </p:blipFill>
        <p:spPr>
          <a:xfrm>
            <a:off x="587828" y="270006"/>
            <a:ext cx="5325341" cy="5108969"/>
          </a:xfrm>
          <a:prstGeom prst="rect">
            <a:avLst/>
          </a:prstGeom>
        </p:spPr>
      </p:pic>
      <p:pic>
        <p:nvPicPr>
          <p:cNvPr id="3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17FBF441-7AE9-B252-98C0-CC7BE56D18B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8996" r="-248" b="20446"/>
          <a:stretch/>
        </p:blipFill>
        <p:spPr>
          <a:xfrm>
            <a:off x="853169" y="5195208"/>
            <a:ext cx="4328436" cy="1448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1827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ALMELO - Hans Larsen Insulated Flask &amp;amp; Tumbler Set - Silv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567064" y="1793323"/>
            <a:ext cx="3386774" cy="2877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672535" y="4304653"/>
            <a:ext cx="45715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High quality, elegant set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Flask Capacity 600ml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Tumbler Capacity 180ml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37130" y="972237"/>
            <a:ext cx="4992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Almelo Insulated Drinkware Set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F7E08C85-EE1F-7ECD-A1D9-FA8ECF67EDDC}"/>
              </a:ext>
            </a:extLst>
          </p:cNvPr>
          <p:cNvGraphicFramePr>
            <a:graphicFrameLocks noGrp="1"/>
          </p:cNvGraphicFramePr>
          <p:nvPr/>
        </p:nvGraphicFramePr>
        <p:xfrm>
          <a:off x="6726858" y="5159838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  <p:pic>
        <p:nvPicPr>
          <p:cNvPr id="12" name="Graphic 11">
            <a:extLst>
              <a:ext uri="{FF2B5EF4-FFF2-40B4-BE49-F238E27FC236}">
                <a16:creationId xmlns:a16="http://schemas.microsoft.com/office/drawing/2014/main" id="{6AAB4D8E-E11B-44AE-8773-867A26EB76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72535" y="372244"/>
            <a:ext cx="1735504" cy="326682"/>
          </a:xfrm>
          <a:prstGeom prst="rect">
            <a:avLst/>
          </a:prstGeom>
        </p:spPr>
      </p:pic>
      <p:pic>
        <p:nvPicPr>
          <p:cNvPr id="2050" name="Picture 2" descr="ALMELO - Hans Larsen Insulated Drinkware Set - Bla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8950" y="453838"/>
            <a:ext cx="4074441" cy="5950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ALMELO - Hans Larsen Insulated Flask &amp;amp; Tumbler Set - Silver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72535" y="1712457"/>
            <a:ext cx="1398286" cy="2294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18616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576817" y="2586068"/>
            <a:ext cx="238396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SS Water Bottle with easy Grip &amp; Flat Sides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Bottle, Notebook &amp; Pen Set In Gift Box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Pen With German </a:t>
            </a:r>
            <a:r>
              <a:rPr lang="en-GB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Dokumental</a:t>
            </a: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® Ink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216 Pages </a:t>
            </a:r>
            <a:r>
              <a:rPr lang="en-GB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Thermo</a:t>
            </a: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PU Notebook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76817" y="940487"/>
            <a:ext cx="49928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Argaki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Gift Set Bottle, Notebook and Pen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F7E08C85-EE1F-7ECD-A1D9-FA8ECF67EDDC}"/>
              </a:ext>
            </a:extLst>
          </p:cNvPr>
          <p:cNvGraphicFramePr>
            <a:graphicFrameLocks noGrp="1"/>
          </p:cNvGraphicFramePr>
          <p:nvPr/>
        </p:nvGraphicFramePr>
        <p:xfrm>
          <a:off x="6726858" y="5159838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  <p:pic>
        <p:nvPicPr>
          <p:cNvPr id="4098" name="Picture 2" descr="ARGAKI - SANTHOME Gift Set- SS Bottle, Notebook and Pen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790973" y="1525646"/>
            <a:ext cx="3304513" cy="363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C0C09EA-6AB3-0522-4546-47B088BE7F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7890" y="362654"/>
            <a:ext cx="1922843" cy="3897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FCFDAF-B41B-9B29-A6EA-63257C64A9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4215" y="0"/>
            <a:ext cx="62042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1663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653240" y="3679956"/>
            <a:ext cx="440788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Sterilise on the go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UV-C Kills 99.9% bacteria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2 different zippered compartments, for UV-C &amp; for holding travel &amp; daily accessories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Non Toxic Without Mercury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Use your own </a:t>
            </a:r>
            <a:r>
              <a:rPr lang="en-GB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powerbank</a:t>
            </a: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/ power source or check with us for our range of </a:t>
            </a:r>
            <a:r>
              <a:rPr lang="en-GB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powerbanks</a:t>
            </a: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( Pages 94 to 100 )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49494" y="1020676"/>
            <a:ext cx="4992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Habry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UV-C Sterilization Pouch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F7E08C85-EE1F-7ECD-A1D9-FA8ECF67ED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5119312"/>
              </p:ext>
            </p:extLst>
          </p:nvPr>
        </p:nvGraphicFramePr>
        <p:xfrm>
          <a:off x="6779951" y="5430021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  <p:pic>
        <p:nvPicPr>
          <p:cNvPr id="8194" name="Picture 2" descr="HABRY - SANTHOME UV-C Sterilization Pouch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85016" y="764422"/>
            <a:ext cx="3657602" cy="5304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ABRY - SANTHOME UV-C Sterilization Pouch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48047" y="1715134"/>
            <a:ext cx="2024298" cy="1876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ABRY - SANTHOME UV-C Sterilization Pouch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4032" y="1596766"/>
            <a:ext cx="2219984" cy="1944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ABRY - SANTHOME UV-C Sterilization Pouch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5902" y="3471715"/>
            <a:ext cx="2482626" cy="16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C0C09EA-6AB3-0522-4546-47B088BE7F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00814" y="368704"/>
            <a:ext cx="1922843" cy="38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9521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649435" y="4336645"/>
            <a:ext cx="45715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Office Laptop Bag from Premium Vegan Leather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Trolley strap attaches to trolley bag for ease of travel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Shoulder strap-on the go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29510" y="884314"/>
            <a:ext cx="5505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Jasper Office Laptop Briefcase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F7E08C85-EE1F-7ECD-A1D9-FA8ECF67EDDC}"/>
              </a:ext>
            </a:extLst>
          </p:cNvPr>
          <p:cNvGraphicFramePr>
            <a:graphicFrameLocks noGrp="1"/>
          </p:cNvGraphicFramePr>
          <p:nvPr/>
        </p:nvGraphicFramePr>
        <p:xfrm>
          <a:off x="6726858" y="5159838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  <p:pic>
        <p:nvPicPr>
          <p:cNvPr id="13" name="Graphic 6">
            <a:extLst>
              <a:ext uri="{FF2B5EF4-FFF2-40B4-BE49-F238E27FC236}">
                <a16:creationId xmlns:a16="http://schemas.microsoft.com/office/drawing/2014/main" id="{D3C8AC73-616C-4EC9-9A42-36DC7773D8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49435" y="310990"/>
            <a:ext cx="2470541" cy="449189"/>
          </a:xfrm>
          <a:prstGeom prst="rect">
            <a:avLst/>
          </a:prstGeom>
        </p:spPr>
      </p:pic>
      <p:pic>
        <p:nvPicPr>
          <p:cNvPr id="7172" name="Picture 4" descr="CROSS - Jasper 15 Inches Office Briefcase - Black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18005" y="3522387"/>
            <a:ext cx="1275123" cy="270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8275" y="535584"/>
            <a:ext cx="4357117" cy="53642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22329" y="1479040"/>
            <a:ext cx="2268874" cy="2594244"/>
          </a:xfrm>
          <a:prstGeom prst="rect">
            <a:avLst/>
          </a:prstGeom>
        </p:spPr>
      </p:pic>
      <p:pic>
        <p:nvPicPr>
          <p:cNvPr id="6" name="Picture 7" descr="A picture containing luggage, suitcase, indoor, accessory&#10;&#10;Description automatically generated">
            <a:extLst>
              <a:ext uri="{FF2B5EF4-FFF2-40B4-BE49-F238E27FC236}">
                <a16:creationId xmlns:a16="http://schemas.microsoft.com/office/drawing/2014/main" id="{982F72BA-F28E-E005-282B-99F665F9FE1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9200" r="19867" b="-402"/>
          <a:stretch/>
        </p:blipFill>
        <p:spPr>
          <a:xfrm>
            <a:off x="6526822" y="1371600"/>
            <a:ext cx="2697295" cy="2964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8263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608643" y="1168600"/>
            <a:ext cx="5505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Francisco Office Laptop Briefcase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F7E08C85-EE1F-7ECD-A1D9-FA8ECF67ED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9333830"/>
              </p:ext>
            </p:extLst>
          </p:nvPr>
        </p:nvGraphicFramePr>
        <p:xfrm>
          <a:off x="6741512" y="4866761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  <p:pic>
        <p:nvPicPr>
          <p:cNvPr id="13" name="Graphic 6">
            <a:extLst>
              <a:ext uri="{FF2B5EF4-FFF2-40B4-BE49-F238E27FC236}">
                <a16:creationId xmlns:a16="http://schemas.microsoft.com/office/drawing/2014/main" id="{D3C8AC73-616C-4EC9-9A42-36DC7773D8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49435" y="310990"/>
            <a:ext cx="2470541" cy="449189"/>
          </a:xfrm>
          <a:prstGeom prst="rect">
            <a:avLst/>
          </a:prstGeom>
        </p:spPr>
      </p:pic>
      <p:pic>
        <p:nvPicPr>
          <p:cNvPr id="9218" name="Picture 2" descr="CROSS - Francisco 15 Inches Office Briefcase - Black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8189" y="695856"/>
            <a:ext cx="5823867" cy="537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ROSS Francisco Office Laptop Briefcase - Brown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05473" y="1695860"/>
            <a:ext cx="2237390" cy="213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649435" y="4060417"/>
            <a:ext cx="45715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Office Laptop Bag from Premium Vegan Leather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Elegant Design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Shoulder strap-on the go</a:t>
            </a:r>
          </a:p>
        </p:txBody>
      </p:sp>
    </p:spTree>
    <p:extLst>
      <p:ext uri="{BB962C8B-B14F-4D97-AF65-F5344CB8AC3E}">
        <p14:creationId xmlns:p14="http://schemas.microsoft.com/office/powerpoint/2010/main" val="33005025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668966" y="4081049"/>
            <a:ext cx="48813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17” Laptop Backpack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Tablet Compartment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Structured Design For Easy Use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Integrated External USB Port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86662" y="838889"/>
            <a:ext cx="550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Posadas 17” Laptop Backpack With USB Port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F7E08C85-EE1F-7ECD-A1D9-FA8ECF67EDDC}"/>
              </a:ext>
            </a:extLst>
          </p:cNvPr>
          <p:cNvGraphicFramePr>
            <a:graphicFrameLocks noGrp="1"/>
          </p:cNvGraphicFramePr>
          <p:nvPr/>
        </p:nvGraphicFramePr>
        <p:xfrm>
          <a:off x="6726858" y="5159838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BC0C09EA-6AB3-0522-4546-47B088BE7F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5042" y="362654"/>
            <a:ext cx="1922843" cy="38973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5437" y="776536"/>
            <a:ext cx="3629025" cy="5402165"/>
          </a:xfrm>
          <a:prstGeom prst="rect">
            <a:avLst/>
          </a:prstGeom>
        </p:spPr>
      </p:pic>
      <p:pic>
        <p:nvPicPr>
          <p:cNvPr id="5122" name="Picture 2" descr="POSADAS -SANTHOME Laptop Backpack With USB Port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29784" y="1950502"/>
            <a:ext cx="1445158" cy="1966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POSADAS -SANTHOME Laptop Backpack With USB Port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58988" y="1945548"/>
            <a:ext cx="1886278" cy="2066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POSADAS -SANTHOME Laptop Backpack With USB Port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4938" y="3811664"/>
            <a:ext cx="1643604" cy="2291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2266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577994" y="4030667"/>
            <a:ext cx="47849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216 Ruled Pages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Notebook &amp; Pen Set In Gift Box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Pen With German </a:t>
            </a:r>
            <a:r>
              <a:rPr lang="en-GB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Dokumental</a:t>
            </a: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® Ink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Modern Notebook With Legendary Flair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77994" y="851080"/>
            <a:ext cx="550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Tomar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Set Of PU Thermo Notebook And Pen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F7E08C85-EE1F-7ECD-A1D9-FA8ECF67EDDC}"/>
              </a:ext>
            </a:extLst>
          </p:cNvPr>
          <p:cNvGraphicFramePr>
            <a:graphicFrameLocks noGrp="1"/>
          </p:cNvGraphicFramePr>
          <p:nvPr/>
        </p:nvGraphicFramePr>
        <p:xfrm>
          <a:off x="6726858" y="5159838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A0BB5690-2F7B-4109-98B0-932EB749F0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0814" y="368704"/>
            <a:ext cx="1922843" cy="389730"/>
          </a:xfrm>
          <a:prstGeom prst="rect">
            <a:avLst/>
          </a:prstGeom>
        </p:spPr>
      </p:pic>
      <p:pic>
        <p:nvPicPr>
          <p:cNvPr id="21506" name="Picture 2" descr="TOMAR - SANTHOME Set Of PU Thermo Notebook And Pen - Black">
            <a:extLst>
              <a:ext uri="{FF2B5EF4-FFF2-40B4-BE49-F238E27FC236}">
                <a16:creationId xmlns:a16="http://schemas.microsoft.com/office/drawing/2014/main" id="{47935A49-1272-4110-98E9-8F3E60F6E3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741960" y="1834759"/>
            <a:ext cx="1794183" cy="2195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D7B5A53-1B96-437A-93D5-7957073304BB}"/>
              </a:ext>
            </a:extLst>
          </p:cNvPr>
          <p:cNvGrpSpPr/>
          <p:nvPr/>
        </p:nvGrpSpPr>
        <p:grpSpPr>
          <a:xfrm>
            <a:off x="6600814" y="1834759"/>
            <a:ext cx="1898787" cy="2092013"/>
            <a:chOff x="1855458" y="944879"/>
            <a:chExt cx="3956062" cy="435864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EC7D76B-D8D7-4E98-A331-9B0B3BA819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9928" t="30130" r="78133" b="6887"/>
            <a:stretch/>
          </p:blipFill>
          <p:spPr>
            <a:xfrm>
              <a:off x="5191760" y="2034019"/>
              <a:ext cx="619760" cy="326950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C5F6FD9-3C7F-40A7-AADF-BB565516A3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5513" t="9150" r="10218" b="6886"/>
            <a:stretch/>
          </p:blipFill>
          <p:spPr>
            <a:xfrm>
              <a:off x="1855458" y="944879"/>
              <a:ext cx="3336302" cy="4358641"/>
            </a:xfrm>
            <a:prstGeom prst="rect">
              <a:avLst/>
            </a:prstGeom>
          </p:spPr>
        </p:pic>
      </p:grpSp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0A9374C0-FB24-8D08-5378-86F7939A689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92" y="217371"/>
            <a:ext cx="6263945" cy="6263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0769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KORGAN - Eco Set of Mug, FSC Notebook and Pen">
            <a:extLst>
              <a:ext uri="{FF2B5EF4-FFF2-40B4-BE49-F238E27FC236}">
                <a16:creationId xmlns:a16="http://schemas.microsoft.com/office/drawing/2014/main" id="{AD4CFEC0-D9AA-4EF8-8412-1BED5B7E9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68" y="818245"/>
            <a:ext cx="6173591" cy="593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97EED4AF-3EC7-466B-9854-46FCA15F00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67260" y="261591"/>
            <a:ext cx="1575848" cy="39047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577994" y="4079739"/>
            <a:ext cx="457159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All products plus packaging from sustainable materials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Silicone sleeve helps hold mug with hot liquid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80 </a:t>
            </a:r>
            <a:r>
              <a:rPr lang="en-GB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pgs</a:t>
            </a: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Notebook - 14 x 9 cm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Give Value, Save Ecology when you give out this set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380 ml Mug capacity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50511" y="892021"/>
            <a:ext cx="550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Korgan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Eco Set of Mug, FSC Notebook and Pen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F7E08C85-EE1F-7ECD-A1D9-FA8ECF67ED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7521858"/>
              </p:ext>
            </p:extLst>
          </p:nvPr>
        </p:nvGraphicFramePr>
        <p:xfrm>
          <a:off x="6667260" y="5286072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  <p:pic>
        <p:nvPicPr>
          <p:cNvPr id="7172" name="Picture 4" descr="KORGAN - Eco Set of Mug, FSC Notebook and Pen">
            <a:extLst>
              <a:ext uri="{FF2B5EF4-FFF2-40B4-BE49-F238E27FC236}">
                <a16:creationId xmlns:a16="http://schemas.microsoft.com/office/drawing/2014/main" id="{45185D7F-C733-40B2-B3A6-D433B0909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260" y="2006577"/>
            <a:ext cx="2006411" cy="1819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KORGAN - Eco Set of Mug, FSC Notebook and Pen">
            <a:extLst>
              <a:ext uri="{FF2B5EF4-FFF2-40B4-BE49-F238E27FC236}">
                <a16:creationId xmlns:a16="http://schemas.microsoft.com/office/drawing/2014/main" id="{9AA16DD3-3030-4E31-BA04-A2E1A2799A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4801" y="2082998"/>
            <a:ext cx="2119919" cy="174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59247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640476" y="4028498"/>
            <a:ext cx="44078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Pen Attaches To The Magnet On The Notebook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160 Pages ; 80 gsm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Gift Box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Value Deal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34698" y="813530"/>
            <a:ext cx="499288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Campina Hard Cover Notebook with Metal Pen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F7E08C85-EE1F-7ECD-A1D9-FA8ECF67EDDC}"/>
              </a:ext>
            </a:extLst>
          </p:cNvPr>
          <p:cNvGraphicFramePr>
            <a:graphicFrameLocks noGrp="1"/>
          </p:cNvGraphicFramePr>
          <p:nvPr/>
        </p:nvGraphicFramePr>
        <p:xfrm>
          <a:off x="6726858" y="5159838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  <p:sp>
        <p:nvSpPr>
          <p:cNvPr id="3" name="AutoShape 4" descr="SAJADA - Soft Suede Prayer Mat with Velvet Pouc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605D4A9-DAD0-CEEA-7E91-98D6552668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9833" y="405067"/>
            <a:ext cx="1394986" cy="451854"/>
          </a:xfrm>
          <a:prstGeom prst="rect">
            <a:avLst/>
          </a:prstGeom>
        </p:spPr>
      </p:pic>
      <p:pic>
        <p:nvPicPr>
          <p:cNvPr id="20482" name="Picture 2" descr="CAMPINA - Giftology A5 Hard Cover Notebook with Metal Pen - Black">
            <a:extLst>
              <a:ext uri="{FF2B5EF4-FFF2-40B4-BE49-F238E27FC236}">
                <a16:creationId xmlns:a16="http://schemas.microsoft.com/office/drawing/2014/main" id="{5FEEFDBB-1419-4B7B-978E-A950CB99FA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8007" y="405067"/>
            <a:ext cx="353568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0" name="Picture 10" descr="CAMPINA - Giftology A5 Hard Cover Notebook with Metal Pen - Orange">
            <a:extLst>
              <a:ext uri="{FF2B5EF4-FFF2-40B4-BE49-F238E27FC236}">
                <a16:creationId xmlns:a16="http://schemas.microsoft.com/office/drawing/2014/main" id="{DCA2609D-A7BD-4C9D-BF37-E3C7B01161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867737" y="2122382"/>
            <a:ext cx="908803" cy="165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2" name="Picture 12" descr="CAMPINA - Giftology A5 Hard Cover Notebook with Metal Pen - Red">
            <a:extLst>
              <a:ext uri="{FF2B5EF4-FFF2-40B4-BE49-F238E27FC236}">
                <a16:creationId xmlns:a16="http://schemas.microsoft.com/office/drawing/2014/main" id="{C1713E2C-D91B-4D60-8886-91CEDF7B7E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911494" y="2122382"/>
            <a:ext cx="942051" cy="1614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CAMPINA - Giftology A5 Hard Cover Notebook with Metal Pen - Blue">
            <a:extLst>
              <a:ext uri="{FF2B5EF4-FFF2-40B4-BE49-F238E27FC236}">
                <a16:creationId xmlns:a16="http://schemas.microsoft.com/office/drawing/2014/main" id="{20D647E1-ED92-4FA3-9304-68C9D3069C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99833" y="2102062"/>
            <a:ext cx="962256" cy="1668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CAMPINA - Giftology A5 Hard Cover Notebook with Metal Pen - Green">
            <a:extLst>
              <a:ext uri="{FF2B5EF4-FFF2-40B4-BE49-F238E27FC236}">
                <a16:creationId xmlns:a16="http://schemas.microsoft.com/office/drawing/2014/main" id="{DC39771D-B21A-4535-932D-DA9A801448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79899" y="2122382"/>
            <a:ext cx="958545" cy="164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8" descr="CAMPINA - Giftology A5 Hard Cover Notebook with Metal Pen - Grey">
            <a:extLst>
              <a:ext uri="{FF2B5EF4-FFF2-40B4-BE49-F238E27FC236}">
                <a16:creationId xmlns:a16="http://schemas.microsoft.com/office/drawing/2014/main" id="{5AC4D2E0-3352-4A6A-9E78-7430C05A9A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776486" y="2122382"/>
            <a:ext cx="908803" cy="1597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6" name="Picture 16" descr="CAMPINA - Giftology A5 Hard Cover Notebook with Metal Pen">
            <a:extLst>
              <a:ext uri="{FF2B5EF4-FFF2-40B4-BE49-F238E27FC236}">
                <a16:creationId xmlns:a16="http://schemas.microsoft.com/office/drawing/2014/main" id="{552FB554-7EEB-4749-BCA1-B1A4DBBB7D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5"/>
          <a:stretch/>
        </p:blipFill>
        <p:spPr bwMode="auto">
          <a:xfrm>
            <a:off x="3939336" y="3719479"/>
            <a:ext cx="2079495" cy="1652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76900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599458" y="2680979"/>
            <a:ext cx="44313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High Quality Ballpoint Pen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Sturdy Steel Exterior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Elegant Swiss Peak Sleeve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99458" y="2152150"/>
            <a:ext cx="5505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Luzern Peak Pen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F7E08C85-EE1F-7ECD-A1D9-FA8ECF67ED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6366323"/>
              </p:ext>
            </p:extLst>
          </p:nvPr>
        </p:nvGraphicFramePr>
        <p:xfrm>
          <a:off x="6661281" y="3510891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  <p:pic>
        <p:nvPicPr>
          <p:cNvPr id="5122" name="Picture 2" descr="LUZERN - Swiss Peak Pen - Blac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6524" y="838889"/>
            <a:ext cx="725714" cy="5617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LUZERN - Swiss Peak Pen - Bla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0694068">
            <a:off x="2352522" y="1817366"/>
            <a:ext cx="3874830" cy="3562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0" name="Picture 2" descr="LUZERN - Swiss Peak Pen - Black">
            <a:extLst>
              <a:ext uri="{FF2B5EF4-FFF2-40B4-BE49-F238E27FC236}">
                <a16:creationId xmlns:a16="http://schemas.microsoft.com/office/drawing/2014/main" id="{BA1D337D-A6D5-4D3A-9C44-B70AFC960F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60708" y="923016"/>
            <a:ext cx="963792" cy="5513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Retail Brand Swiss Peak Toiletry Bag for Travelling">
            <a:extLst>
              <a:ext uri="{FF2B5EF4-FFF2-40B4-BE49-F238E27FC236}">
                <a16:creationId xmlns:a16="http://schemas.microsoft.com/office/drawing/2014/main" id="{82D01460-6BFC-4DFA-A8D1-BB977DB0DF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99458" y="302292"/>
            <a:ext cx="1343240" cy="466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11436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649435" y="4165284"/>
            <a:ext cx="443131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Authentic pen set bearing all the hallmarks of classic quality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High quality heavy brass metal rollerball with stylus and ball point pen with Swiss Peak </a:t>
            </a:r>
            <a:r>
              <a:rPr lang="en-GB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bRing</a:t>
            </a:r>
            <a:endParaRPr lang="en-GB" sz="1400" dirty="0">
              <a:solidFill>
                <a:schemeClr val="tx1">
                  <a:lumMod val="85000"/>
                  <a:lumOff val="15000"/>
                </a:schemeClr>
              </a:solidFill>
              <a:latin typeface="Tw Cen MT" panose="020B06020201040206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Including premium PU leather pouch and giftbox. blue ink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58086" y="919099"/>
            <a:ext cx="5505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Dusco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Set Executive Pen Set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F7E08C85-EE1F-7ECD-A1D9-FA8ECF67ED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3470204"/>
              </p:ext>
            </p:extLst>
          </p:nvPr>
        </p:nvGraphicFramePr>
        <p:xfrm>
          <a:off x="6761730" y="5480155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  <p:pic>
        <p:nvPicPr>
          <p:cNvPr id="8194" name="Picture 2" descr="DUSCO SET - Swiss Peak Executive Pen Set - Black/Silv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56341" y="214248"/>
            <a:ext cx="1696655" cy="6040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DUSCO SET - Swiss Peak Executive Pen Set - Black/Silve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49435" y="1562159"/>
            <a:ext cx="2639467" cy="2457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Retail Brand Swiss Peak Toiletry Bag for Travelling">
            <a:extLst>
              <a:ext uri="{FF2B5EF4-FFF2-40B4-BE49-F238E27FC236}">
                <a16:creationId xmlns:a16="http://schemas.microsoft.com/office/drawing/2014/main" id="{C2F6F43F-6826-4D3B-9904-ACCC023ED3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99458" y="302292"/>
            <a:ext cx="1343240" cy="466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56321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24E6418-F400-442A-955E-7511D48304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7321" y="979686"/>
            <a:ext cx="967826" cy="554143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D57E642-898F-F3CB-4B44-0AC4441200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37029" y="1043223"/>
            <a:ext cx="830931" cy="554143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5977570" y="2797056"/>
            <a:ext cx="1527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Metal Pen Sets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5928270" y="1439827"/>
            <a:ext cx="550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Trofa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Metal Roller and Ball </a:t>
            </a:r>
          </a:p>
          <a:p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Pen Set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270246" y="485112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F7E08C85-EE1F-7ECD-A1D9-FA8ECF67ED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5841082"/>
              </p:ext>
            </p:extLst>
          </p:nvPr>
        </p:nvGraphicFramePr>
        <p:xfrm>
          <a:off x="5977569" y="3225273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380075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654625" y="2488695"/>
            <a:ext cx="48861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latin typeface="Tw Cen MT" panose="020B0602020104020603" pitchFamily="34" charset="0"/>
              </a:rPr>
              <a:t>Treated with Japanese Antibacterial agent produced with SIAA Member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latin typeface="Tw Cen MT" panose="020B0602020104020603" pitchFamily="34" charset="0"/>
              </a:rPr>
              <a:t>Great </a:t>
            </a:r>
            <a:r>
              <a:rPr lang="en-GB" sz="1400" dirty="0" err="1">
                <a:latin typeface="Tw Cen MT" panose="020B0602020104020603" pitchFamily="34" charset="0"/>
              </a:rPr>
              <a:t>BRing</a:t>
            </a:r>
            <a:r>
              <a:rPr lang="en-GB" sz="1400" dirty="0">
                <a:latin typeface="Tw Cen MT" panose="020B0602020104020603" pitchFamily="34" charset="0"/>
              </a:rPr>
              <a:t> Space on clip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654625" y="1815573"/>
            <a:ext cx="5505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Leova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Pen (Anti-bacterial)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F7E08C85-EE1F-7ECD-A1D9-FA8ECF67ED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2104114"/>
              </p:ext>
            </p:extLst>
          </p:nvPr>
        </p:nvGraphicFramePr>
        <p:xfrm>
          <a:off x="6703923" y="3377261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7F7CEE97-EC8C-40A8-AF68-40C0A761D2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60946" y="838889"/>
            <a:ext cx="791626" cy="54598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13721C1-F0B3-4D9B-90CC-9DB8055C4A6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1207" y="839029"/>
            <a:ext cx="752030" cy="54597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FD6AF1B-1920-4644-BD73-748A642AA6B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19496" y="838889"/>
            <a:ext cx="773401" cy="54495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605D4A9-DAD0-CEEA-7E91-98D6552668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4625" y="399373"/>
            <a:ext cx="1394986" cy="45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8190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654625" y="2638842"/>
            <a:ext cx="48861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latin typeface="Tw Cen MT" panose="020B0602020104020603" pitchFamily="34" charset="0"/>
              </a:rPr>
              <a:t>Treated for bacterial Effectiveness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latin typeface="Tw Cen MT" panose="020B0602020104020603" pitchFamily="34" charset="0"/>
              </a:rPr>
              <a:t>1200m writing length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latin typeface="Tw Cen MT" panose="020B0602020104020603" pitchFamily="34" charset="0"/>
              </a:rPr>
              <a:t>German </a:t>
            </a:r>
            <a:r>
              <a:rPr lang="en-GB" sz="1400" dirty="0" err="1">
                <a:latin typeface="Tw Cen MT" panose="020B0602020104020603" pitchFamily="34" charset="0"/>
              </a:rPr>
              <a:t>Dokumental</a:t>
            </a:r>
            <a:r>
              <a:rPr lang="en-GB" sz="1400" dirty="0">
                <a:latin typeface="Tw Cen MT" panose="020B0602020104020603" pitchFamily="34" charset="0"/>
              </a:rPr>
              <a:t>® Ink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654625" y="2042047"/>
            <a:ext cx="5505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Depok Pen (Anti-bacterial)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F7E08C85-EE1F-7ECD-A1D9-FA8ECF67ED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76371"/>
              </p:ext>
            </p:extLst>
          </p:nvPr>
        </p:nvGraphicFramePr>
        <p:xfrm>
          <a:off x="6832260" y="3523551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8605D4A9-DAD0-CEEA-7E91-98D6552668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625" y="399373"/>
            <a:ext cx="1394986" cy="451854"/>
          </a:xfrm>
          <a:prstGeom prst="rect">
            <a:avLst/>
          </a:prstGeom>
        </p:spPr>
      </p:pic>
      <p:pic>
        <p:nvPicPr>
          <p:cNvPr id="34818" name="Picture 2" descr="DEPOK - Giftology Pen - Blue (Anti-bacterial)">
            <a:extLst>
              <a:ext uri="{FF2B5EF4-FFF2-40B4-BE49-F238E27FC236}">
                <a16:creationId xmlns:a16="http://schemas.microsoft.com/office/drawing/2014/main" id="{2A546C80-B1D6-4F1F-9F77-A886846B49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987"/>
          <a:stretch/>
        </p:blipFill>
        <p:spPr bwMode="auto">
          <a:xfrm>
            <a:off x="1237305" y="633429"/>
            <a:ext cx="990097" cy="5756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0" name="Picture 4" descr="DEPOK - Giftology Pen - Green (Anti-bacterial)">
            <a:extLst>
              <a:ext uri="{FF2B5EF4-FFF2-40B4-BE49-F238E27FC236}">
                <a16:creationId xmlns:a16="http://schemas.microsoft.com/office/drawing/2014/main" id="{7A26C0E2-4BA3-4FB6-9AA3-85C098B83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9949" y="598545"/>
            <a:ext cx="1141526" cy="5701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2" name="Picture 6" descr="DEPOK - Giftology Pen - White (Anti-bacterial)">
            <a:extLst>
              <a:ext uri="{FF2B5EF4-FFF2-40B4-BE49-F238E27FC236}">
                <a16:creationId xmlns:a16="http://schemas.microsoft.com/office/drawing/2014/main" id="{82ECC9B7-5E5C-41CC-8EA6-A959C55597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41090" y="625300"/>
            <a:ext cx="990097" cy="5701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17966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CROSS - CHESTER - Bi-Fold Coin Walle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42890" y="-3000"/>
            <a:ext cx="6138890" cy="6910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654625" y="3771382"/>
            <a:ext cx="48861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latin typeface="Tw Cen MT" panose="020B0602020104020603" pitchFamily="34" charset="0"/>
              </a:rPr>
              <a:t>CROSS® Genuine Leather Bi-Fold Wallet with Coin Pocket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latin typeface="Tw Cen MT" panose="020B0602020104020603" pitchFamily="34" charset="0"/>
              </a:rPr>
              <a:t>Made with 100% Genuine Leather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latin typeface="Tw Cen MT" panose="020B0602020104020603" pitchFamily="34" charset="0"/>
              </a:rPr>
              <a:t>Packed in a Gift Box with an authenticity card inside.</a:t>
            </a:r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F7E08C85-EE1F-7ECD-A1D9-FA8ECF67ED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6893571"/>
              </p:ext>
            </p:extLst>
          </p:nvPr>
        </p:nvGraphicFramePr>
        <p:xfrm>
          <a:off x="6654625" y="4750503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F2680C9B-751E-4F71-BE57-0EACDEBDD756}"/>
              </a:ext>
            </a:extLst>
          </p:cNvPr>
          <p:cNvSpPr txBox="1"/>
          <p:nvPr/>
        </p:nvSpPr>
        <p:spPr>
          <a:xfrm>
            <a:off x="6558086" y="1120293"/>
            <a:ext cx="550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Chester Bi-Fold Leather Wallet with Coin Pocket</a:t>
            </a:r>
          </a:p>
        </p:txBody>
      </p:sp>
      <p:pic>
        <p:nvPicPr>
          <p:cNvPr id="4098" name="Picture 2" descr="CROSS Chester Bi-Fold Leather Wallet with Coin Pocket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54625" y="2067393"/>
            <a:ext cx="1704562" cy="1495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ROSS - CHESTER - Bi-Fold Coin Wallet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455726" y="2146362"/>
            <a:ext cx="3192323" cy="1481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phic 6">
            <a:extLst>
              <a:ext uri="{FF2B5EF4-FFF2-40B4-BE49-F238E27FC236}">
                <a16:creationId xmlns:a16="http://schemas.microsoft.com/office/drawing/2014/main" id="{D3C8AC73-616C-4EC9-9A42-36DC7773D8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54625" y="379806"/>
            <a:ext cx="2470541" cy="449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9711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CROSS - ELY - Slim Walle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49967" y="0"/>
            <a:ext cx="6145967" cy="6907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675787" y="3402050"/>
            <a:ext cx="48861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latin typeface="Tw Cen MT" panose="020B0602020104020603" pitchFamily="34" charset="0"/>
              </a:rPr>
              <a:t>CROSS® Genuine Leather Bi-Fold Wallet with Coin Pocket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latin typeface="Tw Cen MT" panose="020B0602020104020603" pitchFamily="34" charset="0"/>
              </a:rPr>
              <a:t>Made with 100% Genuine Leather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latin typeface="Tw Cen MT" panose="020B0602020104020603" pitchFamily="34" charset="0"/>
              </a:rPr>
              <a:t>Packed in a Gift Box with an authenticity card inside.</a:t>
            </a:r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F7E08C85-EE1F-7ECD-A1D9-FA8ECF67ED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4981549"/>
              </p:ext>
            </p:extLst>
          </p:nvPr>
        </p:nvGraphicFramePr>
        <p:xfrm>
          <a:off x="6788328" y="4290631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  <p:pic>
        <p:nvPicPr>
          <p:cNvPr id="5122" name="Picture 2" descr="CROSS Ely Slim Leather Wallet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26489" y="1836259"/>
            <a:ext cx="1730606" cy="1439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ROSS - ELY - Slim Wallet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375618" y="1818526"/>
            <a:ext cx="3137068" cy="1433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2680C9B-751E-4F71-BE57-0EACDEBDD756}"/>
              </a:ext>
            </a:extLst>
          </p:cNvPr>
          <p:cNvSpPr txBox="1"/>
          <p:nvPr/>
        </p:nvSpPr>
        <p:spPr>
          <a:xfrm>
            <a:off x="6654625" y="1145798"/>
            <a:ext cx="5505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Ely Slim Leather Wallet</a:t>
            </a:r>
          </a:p>
        </p:txBody>
      </p:sp>
      <p:pic>
        <p:nvPicPr>
          <p:cNvPr id="3" name="Graphic 6">
            <a:extLst>
              <a:ext uri="{FF2B5EF4-FFF2-40B4-BE49-F238E27FC236}">
                <a16:creationId xmlns:a16="http://schemas.microsoft.com/office/drawing/2014/main" id="{AF5D16F6-45AF-8ED2-90CF-19AE77A055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54625" y="379806"/>
            <a:ext cx="2470541" cy="449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6654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654625" y="3470458"/>
            <a:ext cx="48861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latin typeface="Tw Cen MT" panose="020B0602020104020603" pitchFamily="34" charset="0"/>
              </a:rPr>
              <a:t>Genuine Leather Men's wallet with contrast grey stitching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latin typeface="Tw Cen MT" panose="020B0602020104020603" pitchFamily="34" charset="0"/>
              </a:rPr>
              <a:t>The inside of the wallet features 3 card slots, 2 section for banknotes and 1 coin pocket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latin typeface="Tw Cen MT" panose="020B0602020104020603" pitchFamily="34" charset="0"/>
              </a:rPr>
              <a:t> A special tracker is built into the product to prove that the surface is treated with </a:t>
            </a:r>
            <a:r>
              <a:rPr lang="en-GB" sz="1400" dirty="0" err="1">
                <a:latin typeface="Tw Cen MT" panose="020B0602020104020603" pitchFamily="34" charset="0"/>
              </a:rPr>
              <a:t>Biomaster</a:t>
            </a:r>
            <a:endParaRPr lang="en-GB" sz="1400" dirty="0">
              <a:latin typeface="Tw Cen MT" panose="020B0602020104020603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latin typeface="Tw Cen MT" panose="020B0602020104020603" pitchFamily="34" charset="0"/>
              </a:rPr>
              <a:t> Packed in a </a:t>
            </a:r>
            <a:r>
              <a:rPr lang="en-GB" sz="1400" dirty="0" err="1">
                <a:latin typeface="Tw Cen MT" panose="020B0602020104020603" pitchFamily="34" charset="0"/>
              </a:rPr>
              <a:t>Santhome</a:t>
            </a:r>
            <a:r>
              <a:rPr lang="en-GB" sz="1400" dirty="0">
                <a:latin typeface="Tw Cen MT" panose="020B0602020104020603" pitchFamily="34" charset="0"/>
              </a:rPr>
              <a:t> gift box.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F7E08C85-EE1F-7ECD-A1D9-FA8ECF67ED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5802345"/>
              </p:ext>
            </p:extLst>
          </p:nvPr>
        </p:nvGraphicFramePr>
        <p:xfrm>
          <a:off x="6751163" y="5071136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F2680C9B-751E-4F71-BE57-0EACDEBDD756}"/>
              </a:ext>
            </a:extLst>
          </p:cNvPr>
          <p:cNvSpPr txBox="1"/>
          <p:nvPr/>
        </p:nvSpPr>
        <p:spPr>
          <a:xfrm>
            <a:off x="6654624" y="1318470"/>
            <a:ext cx="550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Cancun Men's Wallet In Genuine Leather</a:t>
            </a:r>
          </a:p>
        </p:txBody>
      </p:sp>
      <p:pic>
        <p:nvPicPr>
          <p:cNvPr id="10" name="Picture 4" descr="CANCUN - SANTHOME Men's Wallet In Genuine Leather (Anti-microbial) (640×640)">
            <a:extLst>
              <a:ext uri="{FF2B5EF4-FFF2-40B4-BE49-F238E27FC236}">
                <a16:creationId xmlns:a16="http://schemas.microsoft.com/office/drawing/2014/main" id="{DB5958FC-D82B-4049-AF9A-28BD70B296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4634" y="1276266"/>
            <a:ext cx="5338454" cy="4305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ANCUN - SANTHOME Men's Wallet In Genuine Leather (Anti-microbial) (640×640)">
            <a:extLst>
              <a:ext uri="{FF2B5EF4-FFF2-40B4-BE49-F238E27FC236}">
                <a16:creationId xmlns:a16="http://schemas.microsoft.com/office/drawing/2014/main" id="{E092413E-DBFC-41EB-8C56-52E5CE88A0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806414" y="2397082"/>
            <a:ext cx="1670207" cy="857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ANCUN - SANTHOME Men's Wallet In Genuine Leather (Anti-microbial) (640×640)">
            <a:extLst>
              <a:ext uri="{FF2B5EF4-FFF2-40B4-BE49-F238E27FC236}">
                <a16:creationId xmlns:a16="http://schemas.microsoft.com/office/drawing/2014/main" id="{A970C941-7286-4D32-9BD6-E93203E1B3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51163" y="2307554"/>
            <a:ext cx="1924086" cy="103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301DFEAA-6935-68D3-3399-AD4B58586B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34304" y="455305"/>
            <a:ext cx="1599697" cy="552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1506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654625" y="3527120"/>
            <a:ext cx="48861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latin typeface="Tw Cen MT" panose="020B0602020104020603" pitchFamily="34" charset="0"/>
              </a:rPr>
              <a:t>Genuine Leather Men's Mini Over-flap </a:t>
            </a:r>
            <a:r>
              <a:rPr lang="en-GB" sz="1400" dirty="0" err="1">
                <a:latin typeface="Tw Cen MT" panose="020B0602020104020603" pitchFamily="34" charset="0"/>
              </a:rPr>
              <a:t>bifold</a:t>
            </a:r>
            <a:r>
              <a:rPr lang="en-GB" sz="1400" dirty="0">
                <a:latin typeface="Tw Cen MT" panose="020B0602020104020603" pitchFamily="34" charset="0"/>
              </a:rPr>
              <a:t> wallet with space to keep all your pocket essentials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latin typeface="Tw Cen MT" panose="020B0602020104020603" pitchFamily="34" charset="0"/>
              </a:rPr>
              <a:t>Features 9 Credit Card Pockets, 1 ID Pocket, 2 Slip in Pockets and a large bill compartment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latin typeface="Tw Cen MT" panose="020B0602020104020603" pitchFamily="34" charset="0"/>
              </a:rPr>
              <a:t>Also features an ID pocket on the outside for easy access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latin typeface="Tw Cen MT" panose="020B0602020104020603" pitchFamily="34" charset="0"/>
              </a:rPr>
              <a:t>Packed in a gift box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F7E08C85-EE1F-7ECD-A1D9-FA8ECF67ED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0224527"/>
              </p:ext>
            </p:extLst>
          </p:nvPr>
        </p:nvGraphicFramePr>
        <p:xfrm>
          <a:off x="6703923" y="5220352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F2680C9B-751E-4F71-BE57-0EACDEBDD756}"/>
              </a:ext>
            </a:extLst>
          </p:cNvPr>
          <p:cNvSpPr txBox="1"/>
          <p:nvPr/>
        </p:nvSpPr>
        <p:spPr>
          <a:xfrm>
            <a:off x="6558086" y="1124074"/>
            <a:ext cx="5505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Linkuva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Genuine Leather Wallet</a:t>
            </a:r>
          </a:p>
        </p:txBody>
      </p:sp>
      <p:pic>
        <p:nvPicPr>
          <p:cNvPr id="14" name="Graphic 27">
            <a:extLst>
              <a:ext uri="{FF2B5EF4-FFF2-40B4-BE49-F238E27FC236}">
                <a16:creationId xmlns:a16="http://schemas.microsoft.com/office/drawing/2014/main" id="{4C2ED0C3-CB98-416A-A06B-E1B97599EB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90856" y="428703"/>
            <a:ext cx="1746832" cy="479219"/>
          </a:xfrm>
          <a:prstGeom prst="rect">
            <a:avLst/>
          </a:prstGeom>
        </p:spPr>
      </p:pic>
      <p:pic>
        <p:nvPicPr>
          <p:cNvPr id="2050" name="Picture 2" descr="Giftology Genuine Leather Wallet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109944" y="2019009"/>
            <a:ext cx="1476672" cy="1136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iftology Genuine Leather Wallet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357891" y="1711807"/>
            <a:ext cx="1564550" cy="1659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Giftology Genuine Leather Wallet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54625" y="1863446"/>
            <a:ext cx="1515763" cy="1384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6103D62F-B53E-6B85-1445-B8A2515553D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7696" y="907922"/>
            <a:ext cx="5827644" cy="4496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9925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537131" y="4094421"/>
            <a:ext cx="393836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Bamboo &amp; Packaging-sustainable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Double wall stainless steel insulating vacuum flask with bamboo lid and handle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Stainless steel lunchbox with 2 cutlery utensils and an attachable polyester band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37130" y="781737"/>
            <a:ext cx="550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Chaves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Lunch Box and </a:t>
            </a:r>
          </a:p>
          <a:p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Vacuum Bottle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F7E08C85-EE1F-7ECD-A1D9-FA8ECF67ED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3821951"/>
              </p:ext>
            </p:extLst>
          </p:nvPr>
        </p:nvGraphicFramePr>
        <p:xfrm>
          <a:off x="6633765" y="5350037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  <p:pic>
        <p:nvPicPr>
          <p:cNvPr id="12" name="Graphic 11">
            <a:extLst>
              <a:ext uri="{FF2B5EF4-FFF2-40B4-BE49-F238E27FC236}">
                <a16:creationId xmlns:a16="http://schemas.microsoft.com/office/drawing/2014/main" id="{B013AD0C-D8D5-4C58-903E-9846169988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72535" y="372244"/>
            <a:ext cx="1735504" cy="326682"/>
          </a:xfrm>
          <a:prstGeom prst="rect">
            <a:avLst/>
          </a:prstGeom>
        </p:spPr>
      </p:pic>
      <p:pic>
        <p:nvPicPr>
          <p:cNvPr id="15" name="Picture 2" descr="[GSHL 180] CHAVES - Hans Larsen Set of Lunch Box and Vacuum Bottle (678×683)">
            <a:extLst>
              <a:ext uri="{FF2B5EF4-FFF2-40B4-BE49-F238E27FC236}">
                <a16:creationId xmlns:a16="http://schemas.microsoft.com/office/drawing/2014/main" id="{F4CD19E9-87FA-4317-BDB3-333045D96D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37086" y="170545"/>
            <a:ext cx="4740574" cy="6356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94D971B-6BF0-438D-998F-4681840D5C9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72535" y="1891512"/>
            <a:ext cx="592457" cy="1962956"/>
          </a:xfrm>
          <a:prstGeom prst="rect">
            <a:avLst/>
          </a:prstGeom>
        </p:spPr>
      </p:pic>
      <p:pic>
        <p:nvPicPr>
          <p:cNvPr id="17" name="Picture 4" descr="CHAVES - Hans Larsen Set of Lunch Box and Vacuum Bottle (800×800)">
            <a:extLst>
              <a:ext uri="{FF2B5EF4-FFF2-40B4-BE49-F238E27FC236}">
                <a16:creationId xmlns:a16="http://schemas.microsoft.com/office/drawing/2014/main" id="{24DAA577-3CA4-4DEC-B75E-257D792AFB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45525" y="2485345"/>
            <a:ext cx="1791802" cy="1125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HAVES - HANS LARSEN Set of Lunch Box and Vacuum Bottle (1024×608)">
            <a:extLst>
              <a:ext uri="{FF2B5EF4-FFF2-40B4-BE49-F238E27FC236}">
                <a16:creationId xmlns:a16="http://schemas.microsoft.com/office/drawing/2014/main" id="{A55C7F54-FB3F-4273-91A7-50514835A0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447211" y="2638546"/>
            <a:ext cx="1907703" cy="944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70283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41AA778-A1C7-49B3-98A6-FE0B0D5CC815}"/>
              </a:ext>
            </a:extLst>
          </p:cNvPr>
          <p:cNvSpPr txBox="1"/>
          <p:nvPr/>
        </p:nvSpPr>
        <p:spPr>
          <a:xfrm>
            <a:off x="399896" y="4717783"/>
            <a:ext cx="602236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b="1" dirty="0">
                <a:solidFill>
                  <a:srgbClr val="4966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Name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4966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M: +971 12 345 6789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4966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E: youremail@email.com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4966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W: </a:t>
            </a:r>
            <a:r>
              <a:rPr lang="en-US" sz="1600" dirty="0">
                <a:solidFill>
                  <a:srgbClr val="49667C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www.website.ae</a:t>
            </a:r>
            <a:r>
              <a:rPr lang="en-US" sz="1600" dirty="0">
                <a:solidFill>
                  <a:srgbClr val="4966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4966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Address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AEEA29-1CE3-460C-9857-CAE0E9F3A8E9}"/>
              </a:ext>
            </a:extLst>
          </p:cNvPr>
          <p:cNvSpPr txBox="1"/>
          <p:nvPr/>
        </p:nvSpPr>
        <p:spPr>
          <a:xfrm>
            <a:off x="399896" y="527920"/>
            <a:ext cx="113870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4966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</a:p>
        </p:txBody>
      </p:sp>
      <p:sp>
        <p:nvSpPr>
          <p:cNvPr id="2" name="Rectangle: Rounded Corners 1">
            <a:hlinkClick r:id="rId4"/>
            <a:extLst>
              <a:ext uri="{FF2B5EF4-FFF2-40B4-BE49-F238E27FC236}">
                <a16:creationId xmlns:a16="http://schemas.microsoft.com/office/drawing/2014/main" id="{B761EF4A-F59B-71D1-30E3-56057E54EC16}"/>
              </a:ext>
            </a:extLst>
          </p:cNvPr>
          <p:cNvSpPr/>
          <p:nvPr/>
        </p:nvSpPr>
        <p:spPr>
          <a:xfrm>
            <a:off x="8959426" y="5823838"/>
            <a:ext cx="1567753" cy="506242"/>
          </a:xfrm>
          <a:prstGeom prst="roundRect">
            <a:avLst/>
          </a:prstGeom>
          <a:solidFill>
            <a:srgbClr val="49667C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See catalogue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5873D5-F44C-FD3A-79CB-665F10E1FC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9701" y="527920"/>
            <a:ext cx="3568790" cy="509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0496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536937" y="4326349"/>
            <a:ext cx="457159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Borosilicate Glass Body &amp; Eco Bamboo Top Cap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Silicon Sleeve For Protection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Eco-Friendly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496073" y="932678"/>
            <a:ext cx="550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Megara Borosilicate 550 ml </a:t>
            </a:r>
          </a:p>
          <a:p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Glass Bottle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F7E08C85-EE1F-7ECD-A1D9-FA8ECF67ED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661746"/>
              </p:ext>
            </p:extLst>
          </p:nvPr>
        </p:nvGraphicFramePr>
        <p:xfrm>
          <a:off x="6631478" y="5243500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E4C09B46-471E-4F63-887C-B1DC375AA7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72127" y="2011161"/>
            <a:ext cx="1211568" cy="204436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F4A0B27-88DE-4A1D-9F56-39BE595591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03033" y="2022364"/>
            <a:ext cx="999145" cy="1895522"/>
          </a:xfrm>
          <a:prstGeom prst="rect">
            <a:avLst/>
          </a:prstGeom>
        </p:spPr>
      </p:pic>
      <p:pic>
        <p:nvPicPr>
          <p:cNvPr id="10246" name="Picture 6" descr="MEGARA - Hans Larsen Borosilicate 550 ml Glass Bottle">
            <a:extLst>
              <a:ext uri="{FF2B5EF4-FFF2-40B4-BE49-F238E27FC236}">
                <a16:creationId xmlns:a16="http://schemas.microsoft.com/office/drawing/2014/main" id="{9C2D88EE-CB93-4298-853D-0A2ACD838C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01764" y="1931096"/>
            <a:ext cx="694723" cy="2078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plant&#10;&#10;Description automatically generated">
            <a:extLst>
              <a:ext uri="{FF2B5EF4-FFF2-40B4-BE49-F238E27FC236}">
                <a16:creationId xmlns:a16="http://schemas.microsoft.com/office/drawing/2014/main" id="{4DE0075C-8F3F-1D6A-8F17-496A72C4409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8599" y="0"/>
            <a:ext cx="6124599" cy="68580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7F6FE128-C0FC-8650-856F-D5BBCD1692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672535" y="372244"/>
            <a:ext cx="1735504" cy="326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9300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566407" y="4177567"/>
            <a:ext cx="52233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Certified by Global Recycled Standard (GRS)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Made with 140GSM recycled cotton - a light and durable fabric.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Saved 1,200 L of water by substituting water-thirsty cotton fabric with recycled cotton. </a:t>
            </a:r>
          </a:p>
        </p:txBody>
      </p:sp>
      <p:graphicFrame>
        <p:nvGraphicFramePr>
          <p:cNvPr id="20" name="Table 6">
            <a:extLst>
              <a:ext uri="{FF2B5EF4-FFF2-40B4-BE49-F238E27FC236}">
                <a16:creationId xmlns:a16="http://schemas.microsoft.com/office/drawing/2014/main" id="{CA548C9E-C13B-22E2-A1AF-84912849723C}"/>
              </a:ext>
            </a:extLst>
          </p:cNvPr>
          <p:cNvGraphicFramePr>
            <a:graphicFrameLocks noGrp="1"/>
          </p:cNvGraphicFramePr>
          <p:nvPr/>
        </p:nvGraphicFramePr>
        <p:xfrm>
          <a:off x="6697303" y="5302885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66407" y="949955"/>
            <a:ext cx="56255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Ablar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- GRS-certified Recycled Cotton Tote Bag – 140GSM 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078" name="Picture 6" descr="ABLAR - GRS-certified Recycled Cotton Tote Bag - Natural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97303" y="1977311"/>
            <a:ext cx="917671" cy="1860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phic 35">
            <a:extLst>
              <a:ext uri="{FF2B5EF4-FFF2-40B4-BE49-F238E27FC236}">
                <a16:creationId xmlns:a16="http://schemas.microsoft.com/office/drawing/2014/main" id="{6A845D73-42C3-F4CA-A71C-5BBC11C40C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48143" y="308322"/>
            <a:ext cx="1644314" cy="407441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C67D3DC0-11E9-7C8A-13A5-C012E3A8A0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176" y="180144"/>
            <a:ext cx="1487288" cy="690845"/>
          </a:xfrm>
          <a:prstGeom prst="rect">
            <a:avLst/>
          </a:prstGeom>
        </p:spPr>
      </p:pic>
      <p:pic>
        <p:nvPicPr>
          <p:cNvPr id="1026" name="Picture 2" descr="ABLAR - GRS-certified Recycled Cotton Tote Bag - Natural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55" t="4522"/>
          <a:stretch/>
        </p:blipFill>
        <p:spPr bwMode="auto">
          <a:xfrm>
            <a:off x="2645815" y="1366753"/>
            <a:ext cx="3432186" cy="4523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BLAR - GRS-certified Recycled Cotton Tote Bag - Natural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7" y="4182766"/>
            <a:ext cx="1873250" cy="1681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78619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29150" y="905884"/>
            <a:ext cx="550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Orsha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</a:t>
            </a:r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Santhome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A5 RPET &amp; </a:t>
            </a:r>
          </a:p>
          <a:p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FSC -certified Notebook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F7E08C85-EE1F-7ECD-A1D9-FA8ECF67ED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5160706"/>
              </p:ext>
            </p:extLst>
          </p:nvPr>
        </p:nvGraphicFramePr>
        <p:xfrm>
          <a:off x="6578448" y="5156067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  <p:pic>
        <p:nvPicPr>
          <p:cNvPr id="18434" name="Picture 2" descr="ORSHA - SANTHOME A5 rPET &amp;amp; FSC Certified Notebook - Black (Anti-Microbial)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54546" y="1227434"/>
            <a:ext cx="2015928" cy="2372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ORSHA - SANTHOME A5 Sustainable &amp;amp; Eco Friendly Notebook - Black (Anti-Microbial)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90759" y="3748934"/>
            <a:ext cx="2610273" cy="1801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ORSHA - SANTHOME A5 rPET &amp;amp; FSC Certified Notebook - Black (Anti-Microbial)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37130" y="1934915"/>
            <a:ext cx="1475336" cy="210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ORSHA - SANTHOME A5 rPET &amp;amp; FSC Certified Notebook - Grey (Anti-Microbial)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85166" y="1948226"/>
            <a:ext cx="1405457" cy="208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ORSHA - SANTHOME A5 rPET &amp;amp; FSC Certified Notebook - Navy Blue (Anti-Microbial)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579365" y="1960876"/>
            <a:ext cx="1421837" cy="2071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577890" y="4085306"/>
            <a:ext cx="40737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Cover made from recycled plastic (</a:t>
            </a:r>
            <a:r>
              <a:rPr lang="en-GB" sz="14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rPET</a:t>
            </a: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) &amp; treated with silver-ion Anti-Bacterial Technology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FSC Certified Paper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A5 Ruled Notebook, 160 Pages.</a:t>
            </a:r>
          </a:p>
        </p:txBody>
      </p:sp>
      <p:pic>
        <p:nvPicPr>
          <p:cNvPr id="3" name="Picture 2" descr="A picture containing text, monitor, case, indoor&#10;&#10;Description automatically generated">
            <a:extLst>
              <a:ext uri="{FF2B5EF4-FFF2-40B4-BE49-F238E27FC236}">
                <a16:creationId xmlns:a16="http://schemas.microsoft.com/office/drawing/2014/main" id="{4D6CFE7B-88C2-B1F8-9C58-E7E53CEA011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6003" y="683069"/>
            <a:ext cx="3312056" cy="54918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ED481C-8246-0C0B-0D6F-A6D89315BF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77890" y="362654"/>
            <a:ext cx="1922843" cy="389730"/>
          </a:xfrm>
          <a:prstGeom prst="rect">
            <a:avLst/>
          </a:prstGeom>
        </p:spPr>
      </p:pic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4EF4C1C6-C7D1-9CE6-2229-8FCD2C887E3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176" y="180144"/>
            <a:ext cx="1487288" cy="690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1012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577993" y="3924148"/>
            <a:ext cx="512932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Notebook made from elegant combination of cork and cotton fabric. 160 pages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Pen made from cork and wheat straw material with matching colours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Packed in an eco gift box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490871" y="1062626"/>
            <a:ext cx="55057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Borsa</a:t>
            </a:r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 Eco-neutral A5 Cork Fabric Hard Cover Notebook and Pen Set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4" name="Table 6">
            <a:extLst>
              <a:ext uri="{FF2B5EF4-FFF2-40B4-BE49-F238E27FC236}">
                <a16:creationId xmlns:a16="http://schemas.microsoft.com/office/drawing/2014/main" id="{F7E08C85-EE1F-7ECD-A1D9-FA8ECF67ED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9195506"/>
              </p:ext>
            </p:extLst>
          </p:nvPr>
        </p:nvGraphicFramePr>
        <p:xfrm>
          <a:off x="6706402" y="5285942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  <p:pic>
        <p:nvPicPr>
          <p:cNvPr id="21512" name="Picture 8" descr="BORSA - eco-neutral Set of A5 Cork Fabric Hard Cover Notebook and Pen - Whit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30333" y="606127"/>
            <a:ext cx="3690294" cy="5513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4" name="Picture 10" descr="BORSA - eco-neutral set of A5 Cork Fabric Hard Cover Notebook and Pe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77993" y="2163729"/>
            <a:ext cx="1946686" cy="1417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6" name="Picture 12" descr="BORSA - eco-neutral set of A5 Cork Fabric Hard Cover Notebook and Pen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942630" y="2193420"/>
            <a:ext cx="1625669" cy="1358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phic 35">
            <a:extLst>
              <a:ext uri="{FF2B5EF4-FFF2-40B4-BE49-F238E27FC236}">
                <a16:creationId xmlns:a16="http://schemas.microsoft.com/office/drawing/2014/main" id="{E154DFF8-CE0E-0251-F6DC-18A753415E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648143" y="308322"/>
            <a:ext cx="1644314" cy="407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497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VANI - 10W Wireless Mouse Pad &amp;amp; Desk Organizer">
            <a:extLst>
              <a:ext uri="{FF2B5EF4-FFF2-40B4-BE49-F238E27FC236}">
                <a16:creationId xmlns:a16="http://schemas.microsoft.com/office/drawing/2014/main" id="{D9D7BDCD-802E-4207-A5A4-4ADA3FA63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334" y="1923976"/>
            <a:ext cx="3526307" cy="1945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D3D429A-B8D6-B591-1FD1-6E8FFB074E89}"/>
              </a:ext>
            </a:extLst>
          </p:cNvPr>
          <p:cNvSpPr txBox="1"/>
          <p:nvPr/>
        </p:nvSpPr>
        <p:spPr>
          <a:xfrm>
            <a:off x="6627798" y="4102541"/>
            <a:ext cx="493735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Eco Friendly RPET Material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10 Watts Wireless Charger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With Mouse pad, Desk Stand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Elegant Fabric gives a Rich appearance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Folds completely, hence a Travel-friendly accessory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7D6716-73D4-B354-4660-3EA6FC849790}"/>
              </a:ext>
            </a:extLst>
          </p:cNvPr>
          <p:cNvSpPr txBox="1"/>
          <p:nvPr/>
        </p:nvSpPr>
        <p:spPr>
          <a:xfrm>
            <a:off x="6577334" y="1075103"/>
            <a:ext cx="5505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w Cen MT" panose="020B0602020104020603" pitchFamily="34" charset="0"/>
              </a:rPr>
              <a:t>Vani Mouse Pad &amp; Desk Organizer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F53B0C55-0BB6-B580-896F-2C97F9F33BAB}"/>
              </a:ext>
            </a:extLst>
          </p:cNvPr>
          <p:cNvSpPr/>
          <p:nvPr/>
        </p:nvSpPr>
        <p:spPr>
          <a:xfrm>
            <a:off x="197696" y="330964"/>
            <a:ext cx="593876" cy="4884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15" name="Table 6">
            <a:extLst>
              <a:ext uri="{FF2B5EF4-FFF2-40B4-BE49-F238E27FC236}">
                <a16:creationId xmlns:a16="http://schemas.microsoft.com/office/drawing/2014/main" id="{1A049412-3117-4E0C-A976-02E4B6E2FA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986283"/>
              </p:ext>
            </p:extLst>
          </p:nvPr>
        </p:nvGraphicFramePr>
        <p:xfrm>
          <a:off x="6731026" y="5463312"/>
          <a:ext cx="2703562" cy="10188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00288">
                  <a:extLst>
                    <a:ext uri="{9D8B030D-6E8A-4147-A177-3AD203B41FA5}">
                      <a16:colId xmlns:a16="http://schemas.microsoft.com/office/drawing/2014/main" val="1393180938"/>
                    </a:ext>
                  </a:extLst>
                </a:gridCol>
                <a:gridCol w="1303274">
                  <a:extLst>
                    <a:ext uri="{9D8B030D-6E8A-4147-A177-3AD203B41FA5}">
                      <a16:colId xmlns:a16="http://schemas.microsoft.com/office/drawing/2014/main" val="1131271295"/>
                    </a:ext>
                  </a:extLst>
                </a:gridCol>
              </a:tblGrid>
              <a:tr h="271121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Quantity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Tw Cen MT" panose="020B0602020104020603" pitchFamily="34" charset="0"/>
                        </a:rPr>
                        <a:t>Unit Price</a:t>
                      </a:r>
                      <a:endParaRPr lang="en-GB" sz="1200" b="1" i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Tw Cen MT" panose="020B0602020104020603" pitchFamily="34" charset="0"/>
                      </a:endParaRPr>
                    </a:p>
                  </a:txBody>
                  <a:tcPr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340005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100</a:t>
                      </a:r>
                      <a:endParaRPr lang="en-GB" sz="1200" b="0" i="0" u="none" strike="noStrik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w Cen MT" panose="020B0602020104020603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79743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18934"/>
                  </a:ext>
                </a:extLst>
              </a:tr>
              <a:tr h="24818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500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0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Tw Cen MT" panose="020B0602020104020603" pitchFamily="34" charset="0"/>
                        </a:rPr>
                        <a:t>R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4269568"/>
                  </a:ext>
                </a:extLst>
              </a:tr>
            </a:tbl>
          </a:graphicData>
        </a:graphic>
      </p:graphicFrame>
      <p:pic>
        <p:nvPicPr>
          <p:cNvPr id="6146" name="Picture 2" descr="VANI - 10W Wireless Mouse Pad &amp;amp; Desk Organizer">
            <a:extLst>
              <a:ext uri="{FF2B5EF4-FFF2-40B4-BE49-F238E27FC236}">
                <a16:creationId xmlns:a16="http://schemas.microsoft.com/office/drawing/2014/main" id="{2DE108AB-E408-4241-8EF4-C80465BE7C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5612" y="811618"/>
            <a:ext cx="5742819" cy="4841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A4DCAD2C-55B9-FAAA-4AAA-A314C081EA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27798" y="313752"/>
            <a:ext cx="1823475" cy="43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6742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1866</Words>
  <Application>Microsoft Office PowerPoint</Application>
  <PresentationFormat>Widescreen</PresentationFormat>
  <Paragraphs>567</Paragraphs>
  <Slides>40</Slides>
  <Notes>39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Arial</vt:lpstr>
      <vt:lpstr>Avenir Next LT Pro Light</vt:lpstr>
      <vt:lpstr>Calibri</vt:lpstr>
      <vt:lpstr>Calibri Light</vt:lpstr>
      <vt:lpstr>Tw Cen MT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2022-10-28T08:36:58Z</dcterms:created>
  <dcterms:modified xsi:type="dcterms:W3CDTF">2025-01-17T11:37:41Z</dcterms:modified>
</cp:coreProperties>
</file>